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8.xml" ContentType="application/vnd.openxmlformats-officedocument.theme+xml"/>
  <Override PartName="/ppt/tags/tag1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slideLayouts/slideLayout27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797" r:id="rId2"/>
    <p:sldMasterId id="2147483816" r:id="rId3"/>
    <p:sldMasterId id="2147483683" r:id="rId4"/>
    <p:sldMasterId id="2147483893" r:id="rId5"/>
    <p:sldMasterId id="2147483897" r:id="rId6"/>
    <p:sldMasterId id="2147483913" r:id="rId7"/>
    <p:sldMasterId id="2147483920" r:id="rId8"/>
    <p:sldMasterId id="2147483931" r:id="rId9"/>
    <p:sldMasterId id="2147483936" r:id="rId10"/>
    <p:sldMasterId id="2147483938" r:id="rId11"/>
    <p:sldMasterId id="2147483940" r:id="rId12"/>
    <p:sldMasterId id="2147483942" r:id="rId13"/>
    <p:sldMasterId id="2147483944" r:id="rId14"/>
  </p:sldMasterIdLst>
  <p:notesMasterIdLst>
    <p:notesMasterId r:id="rId25"/>
  </p:notesMasterIdLst>
  <p:handoutMasterIdLst>
    <p:handoutMasterId r:id="rId26"/>
  </p:handoutMasterIdLst>
  <p:sldIdLst>
    <p:sldId id="2147309984" r:id="rId15"/>
    <p:sldId id="2147310046" r:id="rId16"/>
    <p:sldId id="2147310055" r:id="rId17"/>
    <p:sldId id="2147310054" r:id="rId18"/>
    <p:sldId id="2147309992" r:id="rId19"/>
    <p:sldId id="2147309993" r:id="rId20"/>
    <p:sldId id="2147310001" r:id="rId21"/>
    <p:sldId id="2147310002" r:id="rId22"/>
    <p:sldId id="2147310049" r:id="rId23"/>
    <p:sldId id="2147310006" r:id="rId2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_图片版" id="{E8D0D622-F6C6-F44A-B365-B4A5FF6195C2}">
          <p14:sldIdLst>
            <p14:sldId id="2147309984"/>
          </p14:sldIdLst>
        </p14:section>
        <p14:section name="目录页" id="{9D221634-295C-7843-AF5C-A0CB4F229241}">
          <p14:sldIdLst>
            <p14:sldId id="2147310046"/>
            <p14:sldId id="2147310055"/>
          </p14:sldIdLst>
        </p14:section>
        <p14:section name="工业" id="{A6420570-D6A6-4DB9-938D-5CF1ACB36DD3}">
          <p14:sldIdLst>
            <p14:sldId id="2147310054"/>
            <p14:sldId id="2147309992"/>
            <p14:sldId id="2147309993"/>
          </p14:sldIdLst>
        </p14:section>
        <p14:section name="能源" id="{9AA74D7B-6FD3-4027-A4D9-CF8654DA542E}">
          <p14:sldIdLst>
            <p14:sldId id="2147310001"/>
            <p14:sldId id="2147310002"/>
            <p14:sldId id="2147310049"/>
            <p14:sldId id="2147310006"/>
          </p14:sldIdLst>
        </p14:section>
        <p14:section name="语言" id="{15960B59-9DDE-4C3D-9BC4-5BE2E408099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yidi (A)" initials="z(" lastIdx="5" clrIdx="0">
    <p:extLst>
      <p:ext uri="{19B8F6BF-5375-455C-9EA6-DF929625EA0E}">
        <p15:presenceInfo xmlns:p15="http://schemas.microsoft.com/office/powerpoint/2012/main" userId="S-1-5-21-147214757-305610072-1517763936-84610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1D1D1A"/>
    <a:srgbClr val="FFFFFF"/>
    <a:srgbClr val="910000"/>
    <a:srgbClr val="CB3A3A"/>
    <a:srgbClr val="D77272"/>
    <a:srgbClr val="666666"/>
    <a:srgbClr val="FFEDCA"/>
    <a:srgbClr val="FFDB95"/>
    <a:srgbClr val="FF83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29" autoAdjust="0"/>
    <p:restoredTop sz="96310" autoAdjust="0"/>
  </p:normalViewPr>
  <p:slideViewPr>
    <p:cSldViewPr snapToGrid="0" snapToObjects="1">
      <p:cViewPr varScale="1">
        <p:scale>
          <a:sx n="96" d="100"/>
          <a:sy n="96" d="100"/>
        </p:scale>
        <p:origin x="736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>
                <a:latin typeface="Arial" panose="020B0604020202020204" pitchFamily="34" charset="0"/>
              </a:rPr>
              <a:t>8/7/2025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>
                <a:latin typeface="Arial" panose="020B0604020202020204" pitchFamily="34" charset="0"/>
              </a:rPr>
              <a:t>8/7/2025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274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6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输电线路一旦发生故障影响大，需要定期巡检和维护。一般高压架空线路巡检周期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1</a:t>
            </a:r>
            <a:r>
              <a:rPr lang="zh-CN" altLang="zh-CN" sz="16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次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/</a:t>
            </a:r>
            <a:r>
              <a:rPr lang="zh-CN" altLang="zh-CN" sz="16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月；电网人工定期巡检需要耗费大量的人力物力，福建电网采用无人机输电线路进行巡检，也面临为了提高福建电网可靠运行水平，缓解日益增长人力矛盾压力，智能巡检已经成为电力行业应用趋势。</a:t>
            </a:r>
          </a:p>
          <a:p>
            <a:r>
              <a:rPr lang="zh-CN" altLang="zh-CN" sz="16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输电线路由线路杆塔、导线、绝缘子、线路金具、拉线、杆塔基础、接地装置等构成，架设在地面之上。输电线路巡检工作目标是有效消除可能的隐患或损失，保障电网运行安全，进而降低成本、提高工作绩效的高效管理。</a:t>
            </a: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23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67"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latin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3965796" y="2218574"/>
            <a:ext cx="5031165" cy="50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椭圆 12"/>
          <p:cNvSpPr/>
          <p:nvPr userDrawn="1"/>
        </p:nvSpPr>
        <p:spPr>
          <a:xfrm>
            <a:off x="3317843" y="2269374"/>
            <a:ext cx="406559" cy="406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3965796" y="3399674"/>
            <a:ext cx="5031165" cy="50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5" name="椭圆 14"/>
          <p:cNvSpPr/>
          <p:nvPr userDrawn="1"/>
        </p:nvSpPr>
        <p:spPr>
          <a:xfrm>
            <a:off x="3317843" y="3450474"/>
            <a:ext cx="406559" cy="40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2"/>
          </p:nvPr>
        </p:nvSpPr>
        <p:spPr>
          <a:xfrm>
            <a:off x="3965796" y="4580774"/>
            <a:ext cx="5031165" cy="50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7" name="椭圆 16"/>
          <p:cNvSpPr/>
          <p:nvPr userDrawn="1"/>
        </p:nvSpPr>
        <p:spPr>
          <a:xfrm>
            <a:off x="3317843" y="4631574"/>
            <a:ext cx="406559" cy="40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6"/>
          <p:cNvSpPr>
            <a:spLocks noChangeArrowheads="1"/>
          </p:cNvSpPr>
          <p:nvPr userDrawn="1"/>
        </p:nvSpPr>
        <p:spPr bwMode="auto">
          <a:xfrm>
            <a:off x="5499018" y="774454"/>
            <a:ext cx="1198727" cy="64633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>
            <a:spAutoFit/>
          </a:bodyPr>
          <a:lstStyle/>
          <a:p>
            <a:pPr algn="ctr" defTabSz="914217"/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86465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3965796" y="2218574"/>
            <a:ext cx="5031165" cy="50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椭圆 12"/>
          <p:cNvSpPr/>
          <p:nvPr userDrawn="1"/>
        </p:nvSpPr>
        <p:spPr>
          <a:xfrm>
            <a:off x="3317843" y="2269374"/>
            <a:ext cx="406559" cy="40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3965796" y="3399674"/>
            <a:ext cx="5031165" cy="50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5" name="椭圆 14"/>
          <p:cNvSpPr/>
          <p:nvPr userDrawn="1"/>
        </p:nvSpPr>
        <p:spPr>
          <a:xfrm>
            <a:off x="3317843" y="3450474"/>
            <a:ext cx="406559" cy="406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2"/>
          </p:nvPr>
        </p:nvSpPr>
        <p:spPr>
          <a:xfrm>
            <a:off x="3965796" y="4580774"/>
            <a:ext cx="5031165" cy="50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7" name="椭圆 16"/>
          <p:cNvSpPr/>
          <p:nvPr userDrawn="1"/>
        </p:nvSpPr>
        <p:spPr>
          <a:xfrm>
            <a:off x="3317843" y="4631574"/>
            <a:ext cx="406559" cy="40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6"/>
          <p:cNvSpPr>
            <a:spLocks noChangeArrowheads="1"/>
          </p:cNvSpPr>
          <p:nvPr userDrawn="1"/>
        </p:nvSpPr>
        <p:spPr bwMode="auto">
          <a:xfrm>
            <a:off x="5499018" y="774454"/>
            <a:ext cx="1198727" cy="64633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>
            <a:spAutoFit/>
          </a:bodyPr>
          <a:lstStyle/>
          <a:p>
            <a:pPr algn="ctr" defTabSz="914217"/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079647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3965796" y="2218574"/>
            <a:ext cx="5031165" cy="50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椭圆 12"/>
          <p:cNvSpPr/>
          <p:nvPr userDrawn="1"/>
        </p:nvSpPr>
        <p:spPr>
          <a:xfrm>
            <a:off x="3317843" y="2269374"/>
            <a:ext cx="406559" cy="40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3965796" y="3399674"/>
            <a:ext cx="5031165" cy="50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5" name="椭圆 14"/>
          <p:cNvSpPr/>
          <p:nvPr userDrawn="1"/>
        </p:nvSpPr>
        <p:spPr>
          <a:xfrm>
            <a:off x="3317843" y="3450474"/>
            <a:ext cx="406559" cy="40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2"/>
          </p:nvPr>
        </p:nvSpPr>
        <p:spPr>
          <a:xfrm>
            <a:off x="3965796" y="4580774"/>
            <a:ext cx="5031165" cy="50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7" name="椭圆 16"/>
          <p:cNvSpPr/>
          <p:nvPr userDrawn="1"/>
        </p:nvSpPr>
        <p:spPr>
          <a:xfrm>
            <a:off x="3317843" y="4631574"/>
            <a:ext cx="406559" cy="406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6"/>
          <p:cNvSpPr>
            <a:spLocks noChangeArrowheads="1"/>
          </p:cNvSpPr>
          <p:nvPr userDrawn="1"/>
        </p:nvSpPr>
        <p:spPr bwMode="auto">
          <a:xfrm>
            <a:off x="5499018" y="774454"/>
            <a:ext cx="1198727" cy="64633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>
            <a:spAutoFit/>
          </a:bodyPr>
          <a:lstStyle/>
          <a:p>
            <a:pPr algn="ctr" defTabSz="914217"/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871953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273" y="428907"/>
            <a:ext cx="10734134" cy="48874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520"/>
              </a:lnSpc>
              <a:spcBef>
                <a:spcPts val="0"/>
              </a:spcBef>
              <a:buNone/>
              <a:defRPr sz="28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455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788" y="6569228"/>
            <a:ext cx="1391994" cy="226714"/>
          </a:xfrm>
          <a:prstGeom prst="rect">
            <a:avLst/>
          </a:prstGeom>
        </p:spPr>
        <p:txBody>
          <a:bodyPr wrap="none" lIns="71996" tIns="35997" rIns="35997" bIns="35997" anchor="ctr" anchorCtr="0">
            <a:spAutoFit/>
          </a:bodyPr>
          <a:lstStyle>
            <a:lvl1pPr marL="0" indent="0">
              <a:buNone/>
              <a:defRPr lang="zh-CN" altLang="en-US" sz="100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 defTabSz="821623"/>
            <a:r>
              <a:rPr lang="zh-CN" altLang="en-US" dirty="0"/>
              <a:t>单击此处添加数据来源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977" y="4830289"/>
            <a:ext cx="3897951" cy="2027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/>
          <p:cNvSpPr/>
          <p:nvPr userDrawn="1"/>
        </p:nvSpPr>
        <p:spPr>
          <a:xfrm>
            <a:off x="0" y="1748819"/>
            <a:ext cx="12170927" cy="3216357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4" tIns="45717" rIns="91434" bIns="45717" rtlCol="0" anchor="ctr"/>
          <a:lstStyle/>
          <a:p>
            <a:pPr algn="ctr" defTabSz="822892"/>
            <a:endParaRPr lang="zh-CN" altLang="en-US" sz="1700" kern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0" y="1891553"/>
            <a:ext cx="12170927" cy="293873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solidFill>
              <a:schemeClr val="bg1"/>
            </a:solidFill>
            <a:prstDash val="solid"/>
          </a:ln>
          <a:effectLst/>
        </p:spPr>
        <p:txBody>
          <a:bodyPr lIns="91434" tIns="45717" rIns="91434" bIns="45717" rtlCol="0" anchor="ctr"/>
          <a:lstStyle/>
          <a:p>
            <a:pPr algn="ctr" defTabSz="822892"/>
            <a:endParaRPr lang="zh-CN" altLang="en-US" sz="1700" kern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</p:txBody>
      </p:sp>
      <p:pic>
        <p:nvPicPr>
          <p:cNvPr id="8" name="图片 7" descr="未标题-2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86" y="595319"/>
            <a:ext cx="2833422" cy="57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47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flipV="1">
            <a:off x="-4125" y="692696"/>
            <a:ext cx="12196763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5928178" y="6661392"/>
            <a:ext cx="340409" cy="15198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0" tIns="0" rIns="0" bIns="0" anchor="ctr" anchorCtr="0"/>
          <a:lstStyle/>
          <a:p>
            <a:pPr algn="ctr" defTabSz="698443" eaLnBrk="0" hangingPunct="0"/>
            <a:fld id="{71141DE1-F655-4EB9-BB17-97029D20E33C}" type="slidenum">
              <a:rPr kumimoji="1" lang="zh-CN" altLang="en-US" sz="1001" kern="0">
                <a:solidFill>
                  <a:prstClr val="black">
                    <a:lumMod val="65000"/>
                    <a:lumOff val="35000"/>
                  </a:prstClr>
                </a:solidFill>
                <a:ea typeface="宋体" pitchFamily="2" charset="-122"/>
                <a:cs typeface="Arial" panose="020B0604020202020204" pitchFamily="34" charset="0"/>
              </a:rPr>
              <a:pPr algn="ctr" defTabSz="698443" eaLnBrk="0" hangingPunct="0"/>
              <a:t>‹#›</a:t>
            </a:fld>
            <a:endParaRPr kumimoji="1" lang="en-US" altLang="zh-CN" sz="1001" kern="0" dirty="0">
              <a:solidFill>
                <a:prstClr val="black">
                  <a:lumMod val="65000"/>
                  <a:lumOff val="35000"/>
                </a:prstClr>
              </a:solidFill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257906" y="764704"/>
            <a:ext cx="11699417" cy="480228"/>
          </a:xfrm>
          <a:prstGeom prst="rect">
            <a:avLst/>
          </a:prstGeom>
        </p:spPr>
        <p:txBody>
          <a:bodyPr anchor="t"/>
          <a:lstStyle>
            <a:lvl1pPr marL="296520" indent="-296520">
              <a:buFont typeface="Wingdings" panose="05000000000000000000" pitchFamily="2" charset="2"/>
              <a:buChar char="n"/>
              <a:defRPr sz="1801" b="1">
                <a:solidFill>
                  <a:srgbClr val="002060"/>
                </a:solidFill>
                <a:latin typeface="+mn-ea"/>
                <a:ea typeface="+mn-ea"/>
              </a:defRPr>
            </a:lvl1pPr>
            <a:lvl2pPr>
              <a:defRPr sz="1801">
                <a:solidFill>
                  <a:srgbClr val="002060"/>
                </a:solidFill>
              </a:defRPr>
            </a:lvl2pPr>
            <a:lvl3pPr>
              <a:defRPr sz="1801">
                <a:solidFill>
                  <a:srgbClr val="002060"/>
                </a:solidFill>
              </a:defRPr>
            </a:lvl3pPr>
            <a:lvl4pPr>
              <a:defRPr sz="1401">
                <a:solidFill>
                  <a:srgbClr val="002060"/>
                </a:solidFill>
              </a:defRPr>
            </a:lvl4pPr>
            <a:lvl5pPr>
              <a:defRPr sz="1401">
                <a:solidFill>
                  <a:srgbClr val="002060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57906" y="7"/>
            <a:ext cx="10519708" cy="692693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rgbClr val="00206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572" y="15189"/>
            <a:ext cx="1124740" cy="95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51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37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flipV="1">
            <a:off x="-4125" y="692696"/>
            <a:ext cx="12196763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未标题-2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6" b="-1289"/>
          <a:stretch>
            <a:fillRect/>
          </a:stretch>
        </p:blipFill>
        <p:spPr>
          <a:xfrm>
            <a:off x="10420549" y="119842"/>
            <a:ext cx="1536770" cy="476844"/>
          </a:xfrm>
          <a:prstGeom prst="rect">
            <a:avLst/>
          </a:prstGeom>
        </p:spPr>
      </p:pic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5928178" y="6661392"/>
            <a:ext cx="340409" cy="15198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0" tIns="0" rIns="0" bIns="0" anchor="ctr" anchorCtr="0"/>
          <a:lstStyle/>
          <a:p>
            <a:pPr algn="ctr" defTabSz="698443" eaLnBrk="0" hangingPunct="0"/>
            <a:fld id="{71141DE1-F655-4EB9-BB17-97029D20E33C}" type="slidenum">
              <a:rPr kumimoji="1" lang="zh-CN" altLang="en-US" sz="1001" kern="0">
                <a:solidFill>
                  <a:prstClr val="black">
                    <a:lumMod val="65000"/>
                    <a:lumOff val="35000"/>
                  </a:prstClr>
                </a:solidFill>
                <a:ea typeface="宋体" pitchFamily="2" charset="-122"/>
                <a:cs typeface="Arial" panose="020B0604020202020204" pitchFamily="34" charset="0"/>
              </a:rPr>
              <a:pPr algn="ctr" defTabSz="698443" eaLnBrk="0" hangingPunct="0"/>
              <a:t>‹#›</a:t>
            </a:fld>
            <a:endParaRPr kumimoji="1" lang="en-US" altLang="zh-CN" sz="1001" kern="0" dirty="0">
              <a:solidFill>
                <a:prstClr val="black">
                  <a:lumMod val="65000"/>
                  <a:lumOff val="35000"/>
                </a:prstClr>
              </a:solidFill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257906" y="716524"/>
            <a:ext cx="11699417" cy="3624573"/>
          </a:xfrm>
          <a:prstGeom prst="rect">
            <a:avLst/>
          </a:prstGeom>
        </p:spPr>
        <p:txBody>
          <a:bodyPr/>
          <a:lstStyle>
            <a:lvl1pPr marL="296520" indent="-296520">
              <a:buFont typeface="Wingdings" panose="05000000000000000000" pitchFamily="2" charset="2"/>
              <a:buChar char="n"/>
              <a:defRPr sz="1801" b="1">
                <a:solidFill>
                  <a:srgbClr val="002060"/>
                </a:solidFill>
                <a:latin typeface="+mn-ea"/>
                <a:ea typeface="+mn-ea"/>
              </a:defRPr>
            </a:lvl1pPr>
            <a:lvl2pPr>
              <a:defRPr sz="1801">
                <a:solidFill>
                  <a:srgbClr val="002060"/>
                </a:solidFill>
              </a:defRPr>
            </a:lvl2pPr>
            <a:lvl3pPr>
              <a:defRPr sz="1801">
                <a:solidFill>
                  <a:srgbClr val="002060"/>
                </a:solidFill>
              </a:defRPr>
            </a:lvl3pPr>
            <a:lvl4pPr>
              <a:defRPr sz="1401">
                <a:solidFill>
                  <a:srgbClr val="002060"/>
                </a:solidFill>
              </a:defRPr>
            </a:lvl4pPr>
            <a:lvl5pPr>
              <a:defRPr sz="1401">
                <a:solidFill>
                  <a:srgbClr val="002060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57906" y="7"/>
            <a:ext cx="10519708" cy="692693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95916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511731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正文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5928178" y="6661392"/>
            <a:ext cx="340409" cy="15198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0" tIns="0" rIns="0" bIns="0" anchor="ctr" anchorCtr="0"/>
          <a:lstStyle/>
          <a:p>
            <a:pPr algn="ctr" defTabSz="698221" eaLnBrk="0" hangingPunct="0">
              <a:defRPr/>
            </a:pPr>
            <a:fld id="{71141DE1-F655-4EB9-BB17-97029D20E33C}" type="slidenum">
              <a:rPr kumimoji="1" lang="zh-CN" altLang="en-US" sz="1000" ker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  <a:cs typeface="Arial" panose="020B0604020202020204" pitchFamily="34" charset="0"/>
              </a:rPr>
              <a:pPr algn="ctr" defTabSz="698221" eaLnBrk="0" hangingPunct="0">
                <a:defRPr/>
              </a:pPr>
              <a:t>‹#›</a:t>
            </a:fld>
            <a:endParaRPr kumimoji="1" lang="en-US" altLang="zh-CN" sz="1000" kern="0" dirty="0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471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04"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16171" y="144004"/>
            <a:ext cx="9854680" cy="548571"/>
          </a:xfrm>
          <a:prstGeom prst="rect">
            <a:avLst/>
          </a:prstGeom>
        </p:spPr>
        <p:txBody>
          <a:bodyPr lIns="81750" tIns="40874" rIns="81750" bIns="40874"/>
          <a:lstStyle>
            <a:lvl1pPr>
              <a:defRPr sz="2153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单击此处添加二级目录标题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49020" y="768006"/>
            <a:ext cx="11784554" cy="1989667"/>
          </a:xfrm>
          <a:prstGeom prst="rect">
            <a:avLst/>
          </a:prstGeom>
        </p:spPr>
        <p:txBody>
          <a:bodyPr lIns="81750" tIns="40874" rIns="81750" bIns="40874"/>
          <a:lstStyle>
            <a:lvl1pPr marL="298866" indent="-298866">
              <a:lnSpc>
                <a:spcPct val="120000"/>
              </a:lnSpc>
              <a:spcBef>
                <a:spcPts val="360"/>
              </a:spcBef>
              <a:buFontTx/>
              <a:buBlip>
                <a:blip r:embed="rId2"/>
              </a:buBlip>
              <a:defRPr sz="1687" b="1">
                <a:latin typeface="微软雅黑" panose="020B0503020204020204" charset="-122"/>
                <a:ea typeface="微软雅黑" panose="020B0503020204020204" charset="-122"/>
              </a:defRPr>
            </a:lvl1pPr>
            <a:lvl2pPr marL="452955" indent="-246374">
              <a:lnSpc>
                <a:spcPct val="120000"/>
              </a:lnSpc>
              <a:buSzPct val="100000"/>
              <a:buFont typeface="Wingdings" panose="05000000000000000000" pitchFamily="2" charset="2"/>
              <a:buChar char="Ø"/>
              <a:defRPr sz="1500" b="1">
                <a:latin typeface="微软雅黑" panose="020B0503020204020204" charset="-122"/>
                <a:ea typeface="微软雅黑" panose="020B0503020204020204" charset="-122"/>
              </a:defRPr>
            </a:lvl2pPr>
            <a:lvl3pPr marL="603658" indent="-198962">
              <a:lnSpc>
                <a:spcPct val="120000"/>
              </a:lnSpc>
              <a:buFont typeface="Wingdings" panose="05000000000000000000" pitchFamily="2" charset="2"/>
              <a:buChar char="n"/>
              <a:defRPr sz="1313" b="1">
                <a:latin typeface="微软雅黑" panose="020B0503020204020204" charset="-122"/>
                <a:ea typeface="微软雅黑" panose="020B0503020204020204" charset="-122"/>
              </a:defRPr>
            </a:lvl3pPr>
            <a:lvl4pPr marL="1428291" indent="-239601">
              <a:lnSpc>
                <a:spcPct val="120000"/>
              </a:lnSpc>
              <a:buFont typeface="Wingdings" panose="05000000000000000000" pitchFamily="2" charset="2"/>
              <a:buChar char="l"/>
              <a:defRPr sz="1220" b="1">
                <a:latin typeface="微软雅黑" panose="020B0503020204020204" charset="-122"/>
                <a:ea typeface="微软雅黑" panose="020B0503020204020204" charset="-122"/>
              </a:defRPr>
            </a:lvl4pPr>
            <a:lvl5pPr marL="1825368" indent="-239601">
              <a:lnSpc>
                <a:spcPct val="120000"/>
              </a:lnSpc>
              <a:buFont typeface="Wingdings" panose="05000000000000000000" pitchFamily="2" charset="2"/>
              <a:buChar char="u"/>
              <a:defRPr sz="1033" b="1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单击此处添加一级文本</a:t>
            </a:r>
            <a:endParaRPr lang="en-US" altLang="zh-CN" dirty="0"/>
          </a:p>
          <a:p>
            <a:pPr lvl="1"/>
            <a:r>
              <a:rPr lang="zh-CN" altLang="en-US" dirty="0"/>
              <a:t>单击此处添加二级文本</a:t>
            </a:r>
            <a:endParaRPr lang="en-US" altLang="zh-CN" dirty="0"/>
          </a:p>
          <a:p>
            <a:pPr lvl="2"/>
            <a:r>
              <a:rPr lang="en-US" altLang="zh-CN" dirty="0"/>
              <a:t> </a:t>
            </a:r>
            <a:r>
              <a:rPr lang="zh-CN" altLang="en-US" dirty="0"/>
              <a:t>三级文本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143931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336681" y="177800"/>
            <a:ext cx="11529753" cy="17145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xfrm>
            <a:off x="336681" y="1917700"/>
            <a:ext cx="11529753" cy="4432300"/>
          </a:xfrm>
          <a:prstGeom prst="rect">
            <a:avLst/>
          </a:prstGeom>
        </p:spPr>
        <p:txBody>
          <a:bodyPr/>
          <a:lstStyle>
            <a:lvl1pPr marL="368300" indent="-368300">
              <a:lnSpc>
                <a:spcPct val="120000"/>
              </a:lnSpc>
              <a:spcBef>
                <a:spcPts val="3250"/>
              </a:spcBef>
              <a:defRPr sz="3200"/>
            </a:lvl1pPr>
            <a:lvl2pPr marL="736600" indent="-368300">
              <a:lnSpc>
                <a:spcPct val="120000"/>
              </a:lnSpc>
              <a:spcBef>
                <a:spcPts val="3250"/>
              </a:spcBef>
              <a:defRPr sz="3200"/>
            </a:lvl2pPr>
            <a:lvl3pPr marL="1104900" indent="-368300">
              <a:lnSpc>
                <a:spcPct val="120000"/>
              </a:lnSpc>
              <a:spcBef>
                <a:spcPts val="3250"/>
              </a:spcBef>
              <a:defRPr sz="3200"/>
            </a:lvl3pPr>
            <a:lvl4pPr marL="1473200" indent="-368300">
              <a:lnSpc>
                <a:spcPct val="120000"/>
              </a:lnSpc>
              <a:spcBef>
                <a:spcPts val="3250"/>
              </a:spcBef>
              <a:defRPr sz="3200"/>
            </a:lvl4pPr>
            <a:lvl5pPr marL="1841500" indent="-368300">
              <a:lnSpc>
                <a:spcPct val="120000"/>
              </a:lnSpc>
              <a:spcBef>
                <a:spcPts val="3250"/>
              </a:spcBef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90389" y="6540500"/>
            <a:ext cx="209632" cy="228600"/>
          </a:xfrm>
          <a:prstGeom prst="rect">
            <a:avLst/>
          </a:prstGeom>
        </p:spPr>
        <p:txBody>
          <a:bodyPr/>
          <a:lstStyle/>
          <a:p>
            <a:pPr defTabSz="914400"/>
            <a:fld id="{86CB4B4D-7CA3-9044-876B-883B54F8677D}" type="slidenum">
              <a:rPr lang="en-US" altLang="zh-CN" smtClean="0">
                <a:solidFill>
                  <a:srgbClr val="000000"/>
                </a:solidFill>
              </a:rPr>
              <a:pPr defTabSz="914400"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4766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336681" y="2286000"/>
            <a:ext cx="11529753" cy="227965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90389" y="6540500"/>
            <a:ext cx="209632" cy="228600"/>
          </a:xfrm>
          <a:prstGeom prst="rect">
            <a:avLst/>
          </a:prstGeom>
        </p:spPr>
        <p:txBody>
          <a:bodyPr/>
          <a:lstStyle/>
          <a:p>
            <a:pPr defTabSz="914400"/>
            <a:fld id="{86CB4B4D-7CA3-9044-876B-883B54F8677D}" type="slidenum">
              <a:rPr lang="en-US" altLang="zh-CN" smtClean="0">
                <a:solidFill>
                  <a:srgbClr val="000000"/>
                </a:solidFill>
              </a:rPr>
              <a:pPr defTabSz="914400"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577052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67"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368407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04"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8577409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476"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53983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02"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61444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44193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39587"/>
            <a:ext cx="10733557" cy="5163748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54969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476"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02"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latin typeface="Arial" panose="020B0604020202020204" pitchFamily="34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7" y="1402066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38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343382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20363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6067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73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20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2pPr>
            <a:lvl3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75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  <p15:guide id="3" pos="462">
          <p15:clr>
            <a:srgbClr val="FBAE40"/>
          </p15:clr>
        </p15:guide>
        <p15:guide id="4" pos="7221">
          <p15:clr>
            <a:srgbClr val="FBAE40"/>
          </p15:clr>
        </p15:guide>
        <p15:guide id="5" orient="horz" pos="754">
          <p15:clr>
            <a:srgbClr val="FBAE40"/>
          </p15:clr>
        </p15:guide>
        <p15:guide id="6" orient="horz" pos="383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07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7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theme" Target="../theme/theme1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1.emf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.tiff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92" r:id="rId3"/>
    <p:sldLayoutId id="2147483824" r:id="rId4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967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Arial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Arial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Arial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35039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0" kern="1200" baseline="0" dirty="0">
                <a:solidFill>
                  <a:srgbClr val="1D1D1B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Huawei Proprietary - Restricted Distribution</a:t>
            </a:r>
            <a:endParaRPr lang="en-US" sz="900" b="0" kern="1200" baseline="0" dirty="0">
              <a:solidFill>
                <a:srgbClr val="1D1D1B"/>
              </a:solidFill>
              <a:latin typeface="Arial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448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Arial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Arial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Arial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266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Arial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Arial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Arial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35039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0" kern="1200" baseline="0" dirty="0">
                <a:solidFill>
                  <a:srgbClr val="1D1D1B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Huawei Proprietary - Restricted Distribution</a:t>
            </a:r>
            <a:endParaRPr lang="en-US" sz="900" b="0" kern="1200" baseline="0" dirty="0">
              <a:solidFill>
                <a:srgbClr val="1D1D1B"/>
              </a:solidFill>
              <a:latin typeface="Arial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68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Arial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Arial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Arial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35039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1D1D1B"/>
                </a:solidFill>
                <a:latin typeface="Arial" pitchFamily="34" charset="0"/>
                <a:cs typeface="Arial" panose="020B0604020202020204" pitchFamily="34" charset="0"/>
              </a:rPr>
              <a:t>Huawei Proprietary - Restricted Distribution</a:t>
            </a:r>
            <a:endParaRPr lang="en-US" sz="900" dirty="0">
              <a:solidFill>
                <a:srgbClr val="1D1D1B"/>
              </a:solidFill>
              <a:latin typeface="Arial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0" y="2625389"/>
            <a:ext cx="1967973" cy="4233515"/>
            <a:chOff x="5343885" y="-48857"/>
            <a:chExt cx="327131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Arial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Arial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84543" y="4866463"/>
              <a:ext cx="791510" cy="664398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82308" y="4134866"/>
              <a:ext cx="791510" cy="664398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77324" y="5596166"/>
              <a:ext cx="791510" cy="664398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11114" y="3415851"/>
              <a:ext cx="791510" cy="664398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20945" y="4866463"/>
              <a:ext cx="791510" cy="664398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8707" y="4134866"/>
              <a:ext cx="791510" cy="664398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23691" y="5596166"/>
              <a:ext cx="791510" cy="664398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0/0/0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45335" y="6324024"/>
              <a:ext cx="513579" cy="664398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7003279" y="6324024"/>
              <a:ext cx="513579" cy="664398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51547" y="6324024"/>
              <a:ext cx="513579" cy="66439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98559" y="6324024"/>
              <a:ext cx="513579" cy="6643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788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Arial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Arial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Arial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2394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35039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0" kern="1200" baseline="0" dirty="0">
                <a:solidFill>
                  <a:srgbClr val="1D1D1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Huawei Proprietary - Restricted Distribution</a:t>
            </a:r>
            <a:endParaRPr lang="en-US" sz="900" b="0" kern="1200" baseline="0" dirty="0">
              <a:solidFill>
                <a:srgbClr val="1D1D1B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5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Arial" panose="020B0604020202020204" pitchFamily="34" charset="0"/>
              </a:rPr>
              <a:t>Copyright©2023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Arial" panose="020B0604020202020204" pitchFamily="34" charset="0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Arial" panose="020B0604020202020204" pitchFamily="34" charset="0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 pitchFamily="34" charset="0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 pitchFamily="34" charset="0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14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</p:sldLayoutIdLst>
  <p:hf hdr="0" ftr="0" dt="0"/>
  <p:txStyles>
    <p:titleStyle>
      <a:lvl1pPr algn="l" defTabSz="1186848" rtl="0" eaLnBrk="1" latinLnBrk="0" hangingPunct="1">
        <a:lnSpc>
          <a:spcPct val="90000"/>
        </a:lnSpc>
        <a:spcBef>
          <a:spcPct val="0"/>
        </a:spcBef>
        <a:buNone/>
        <a:defRPr sz="5712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96712" indent="-296712" algn="l" defTabSz="1186848" rtl="0" eaLnBrk="1" latinLnBrk="0" hangingPunct="1">
        <a:lnSpc>
          <a:spcPct val="90000"/>
        </a:lnSpc>
        <a:spcBef>
          <a:spcPts val="1297"/>
        </a:spcBef>
        <a:buFont typeface="Arial" panose="020B0604020202020204" pitchFamily="34" charset="0"/>
        <a:buChar char="•"/>
        <a:defRPr sz="3634" kern="1200">
          <a:solidFill>
            <a:schemeClr val="tx1"/>
          </a:solidFill>
          <a:latin typeface="Arial"/>
          <a:ea typeface="+mn-ea"/>
          <a:cs typeface="+mn-cs"/>
        </a:defRPr>
      </a:lvl1pPr>
      <a:lvl2pPr marL="890137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6" kern="1200">
          <a:solidFill>
            <a:schemeClr val="tx1"/>
          </a:solidFill>
          <a:latin typeface="Arial"/>
          <a:ea typeface="+mn-ea"/>
          <a:cs typeface="+mn-cs"/>
        </a:defRPr>
      </a:lvl2pPr>
      <a:lvl3pPr marL="1483560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6" kern="1200">
          <a:solidFill>
            <a:schemeClr val="tx1"/>
          </a:solidFill>
          <a:latin typeface="Arial"/>
          <a:ea typeface="+mn-ea"/>
          <a:cs typeface="+mn-cs"/>
        </a:defRPr>
      </a:lvl3pPr>
      <a:lvl4pPr marL="2076986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Arial"/>
          <a:ea typeface="+mn-ea"/>
          <a:cs typeface="+mn-cs"/>
        </a:defRPr>
      </a:lvl4pPr>
      <a:lvl5pPr marL="2670409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Arial"/>
          <a:ea typeface="+mn-ea"/>
          <a:cs typeface="+mn-cs"/>
        </a:defRPr>
      </a:lvl5pPr>
      <a:lvl6pPr marL="3263834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Arial"/>
          <a:ea typeface="+mn-ea"/>
          <a:cs typeface="+mn-cs"/>
        </a:defRPr>
      </a:lvl6pPr>
      <a:lvl7pPr marL="3857258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Arial"/>
          <a:ea typeface="+mn-ea"/>
          <a:cs typeface="+mn-cs"/>
        </a:defRPr>
      </a:lvl7pPr>
      <a:lvl8pPr marL="4450682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Arial"/>
          <a:ea typeface="+mn-ea"/>
          <a:cs typeface="+mn-cs"/>
        </a:defRPr>
      </a:lvl8pPr>
      <a:lvl9pPr marL="5044107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1186848" rtl="0" eaLnBrk="1" latinLnBrk="0" hangingPunct="1">
        <a:defRPr sz="2336" kern="1200">
          <a:solidFill>
            <a:schemeClr val="tx1"/>
          </a:solidFill>
          <a:latin typeface="Arial"/>
          <a:ea typeface="+mn-ea"/>
          <a:cs typeface="+mn-cs"/>
        </a:defRPr>
      </a:lvl1pPr>
      <a:lvl2pPr marL="593425" algn="l" defTabSz="1186848" rtl="0" eaLnBrk="1" latinLnBrk="0" hangingPunct="1">
        <a:defRPr sz="2336" kern="1200">
          <a:solidFill>
            <a:schemeClr val="tx1"/>
          </a:solidFill>
          <a:latin typeface="Arial"/>
          <a:ea typeface="+mn-ea"/>
          <a:cs typeface="+mn-cs"/>
        </a:defRPr>
      </a:lvl2pPr>
      <a:lvl3pPr marL="1186848" algn="l" defTabSz="1186848" rtl="0" eaLnBrk="1" latinLnBrk="0" hangingPunct="1">
        <a:defRPr sz="2336" kern="1200">
          <a:solidFill>
            <a:schemeClr val="tx1"/>
          </a:solidFill>
          <a:latin typeface="Arial"/>
          <a:ea typeface="+mn-ea"/>
          <a:cs typeface="+mn-cs"/>
        </a:defRPr>
      </a:lvl3pPr>
      <a:lvl4pPr marL="1780274" algn="l" defTabSz="1186848" rtl="0" eaLnBrk="1" latinLnBrk="0" hangingPunct="1">
        <a:defRPr sz="2336" kern="1200">
          <a:solidFill>
            <a:schemeClr val="tx1"/>
          </a:solidFill>
          <a:latin typeface="Arial"/>
          <a:ea typeface="+mn-ea"/>
          <a:cs typeface="+mn-cs"/>
        </a:defRPr>
      </a:lvl4pPr>
      <a:lvl5pPr marL="2373698" algn="l" defTabSz="1186848" rtl="0" eaLnBrk="1" latinLnBrk="0" hangingPunct="1">
        <a:defRPr sz="2336" kern="1200">
          <a:solidFill>
            <a:schemeClr val="tx1"/>
          </a:solidFill>
          <a:latin typeface="Arial"/>
          <a:ea typeface="+mn-ea"/>
          <a:cs typeface="+mn-cs"/>
        </a:defRPr>
      </a:lvl5pPr>
      <a:lvl6pPr marL="2967122" algn="l" defTabSz="1186848" rtl="0" eaLnBrk="1" latinLnBrk="0" hangingPunct="1">
        <a:defRPr sz="2336" kern="1200">
          <a:solidFill>
            <a:schemeClr val="tx1"/>
          </a:solidFill>
          <a:latin typeface="Arial"/>
          <a:ea typeface="+mn-ea"/>
          <a:cs typeface="+mn-cs"/>
        </a:defRPr>
      </a:lvl6pPr>
      <a:lvl7pPr marL="3560546" algn="l" defTabSz="1186848" rtl="0" eaLnBrk="1" latinLnBrk="0" hangingPunct="1">
        <a:defRPr sz="2336" kern="1200">
          <a:solidFill>
            <a:schemeClr val="tx1"/>
          </a:solidFill>
          <a:latin typeface="Arial"/>
          <a:ea typeface="+mn-ea"/>
          <a:cs typeface="+mn-cs"/>
        </a:defRPr>
      </a:lvl7pPr>
      <a:lvl8pPr marL="4153972" algn="l" defTabSz="1186848" rtl="0" eaLnBrk="1" latinLnBrk="0" hangingPunct="1">
        <a:defRPr sz="2336" kern="1200">
          <a:solidFill>
            <a:schemeClr val="tx1"/>
          </a:solidFill>
          <a:latin typeface="Arial"/>
          <a:ea typeface="+mn-ea"/>
          <a:cs typeface="+mn-cs"/>
        </a:defRPr>
      </a:lvl8pPr>
      <a:lvl9pPr marL="4747395" algn="l" defTabSz="1186848" rtl="0" eaLnBrk="1" latinLnBrk="0" hangingPunct="1">
        <a:defRPr sz="2336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96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80">
          <p15:clr>
            <a:srgbClr val="F26B43"/>
          </p15:clr>
        </p15:guide>
        <p15:guide id="4" orient="horz" pos="4104">
          <p15:clr>
            <a:srgbClr val="F26B43"/>
          </p15:clr>
        </p15:guide>
        <p15:guide id="5" pos="456">
          <p15:clr>
            <a:srgbClr val="F26B43"/>
          </p15:clr>
        </p15:guide>
        <p15:guide id="6" pos="7216">
          <p15:clr>
            <a:srgbClr val="F26B43"/>
          </p15:clr>
        </p15:guide>
        <p15:guide id="7" orient="horz" pos="752">
          <p15:clr>
            <a:srgbClr val="F26B43"/>
          </p15:clr>
        </p15:guide>
        <p15:guide id="8" orient="horz" pos="38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4" b="0" baseline="0" dirty="0">
                <a:solidFill>
                  <a:srgbClr val="1D1D1B"/>
                </a:solidFill>
                <a:latin typeface="Arial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19870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10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Arial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Arial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Arial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89F6015-6B5C-43EE-9CB4-3F1807BAF12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85" y="6440415"/>
            <a:ext cx="1156736" cy="2529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F815FE-45D5-461E-B0A3-64383521F31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2" y="6440417"/>
            <a:ext cx="1809497" cy="25297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EE8CAF5-9FA1-472C-9A81-12F14A202AA3}"/>
              </a:ext>
            </a:extLst>
          </p:cNvPr>
          <p:cNvSpPr/>
          <p:nvPr userDrawn="1"/>
        </p:nvSpPr>
        <p:spPr>
          <a:xfrm>
            <a:off x="2074539" y="6428405"/>
            <a:ext cx="3675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fld id="{F350CB96-EF0E-44F1-90D2-2D2DCEB1810F}" type="slidenum">
              <a:rPr lang="de-DE" altLang="zh-CN" sz="1200" smtClean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</a:rPr>
              <a:pPr defTabSz="914400"/>
              <a:t>‹#›</a:t>
            </a:fld>
            <a:endParaRPr lang="zh-CN" altLang="en-US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</p:sldLayoutIdLst>
  <p:txStyles>
    <p:titleStyle>
      <a:lvl1pPr algn="l" defTabSz="914034" rtl="0" eaLnBrk="1" latinLnBrk="0" hangingPunct="1">
        <a:lnSpc>
          <a:spcPct val="90000"/>
        </a:lnSpc>
        <a:spcBef>
          <a:spcPct val="0"/>
        </a:spcBef>
        <a:buNone/>
        <a:defRPr sz="4398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28509" indent="-228509" algn="l" defTabSz="9140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Arial"/>
          <a:ea typeface="+mn-ea"/>
          <a:cs typeface="+mn-cs"/>
        </a:defRPr>
      </a:lvl1pPr>
      <a:lvl2pPr marL="68552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Arial"/>
          <a:ea typeface="+mn-ea"/>
          <a:cs typeface="+mn-cs"/>
        </a:defRPr>
      </a:lvl2pPr>
      <a:lvl3pPr marL="1142543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Arial"/>
          <a:ea typeface="+mn-ea"/>
          <a:cs typeface="+mn-cs"/>
        </a:defRPr>
      </a:lvl3pPr>
      <a:lvl4pPr marL="1599560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Arial"/>
          <a:ea typeface="+mn-ea"/>
          <a:cs typeface="+mn-cs"/>
        </a:defRPr>
      </a:lvl4pPr>
      <a:lvl5pPr marL="2056577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Arial"/>
          <a:ea typeface="+mn-ea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Arial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Arial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Arial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zh-CN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Arial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Arial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Arial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Arial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Arial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Arial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Arial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Arial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2123" y="1911"/>
          <a:ext cx="2117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0" imgH="0" progId="">
                  <p:embed/>
                </p:oleObj>
              </mc:Choice>
              <mc:Fallback>
                <p:oleObj name="think-cell Slide" r:id="rId12" imgW="0" imgH="0" progId="">
                  <p:embed/>
                  <p:pic>
                    <p:nvPicPr>
                      <p:cNvPr id="4" name="对象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" y="1911"/>
                        <a:ext cx="2117" cy="19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12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</p:sldLayoutIdLst>
  <p:hf hdr="0" ftr="0" dt="0"/>
  <p:txStyles>
    <p:titleStyle>
      <a:lvl1pPr algn="ctr" defTabSz="790510" rtl="0" eaLnBrk="1" latinLnBrk="0" hangingPunct="1">
        <a:spcBef>
          <a:spcPct val="0"/>
        </a:spcBef>
        <a:buNone/>
        <a:defRPr sz="3801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96520" indent="-296520" algn="l" defTabSz="790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/>
          <a:ea typeface="+mn-ea"/>
          <a:cs typeface="+mn-cs"/>
        </a:defRPr>
      </a:lvl1pPr>
      <a:lvl2pPr marL="641933" indent="-246995" algn="l" defTabSz="79051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Arial"/>
          <a:ea typeface="+mn-ea"/>
          <a:cs typeface="+mn-cs"/>
        </a:defRPr>
      </a:lvl2pPr>
      <a:lvl3pPr marL="987978" indent="-197468" algn="l" defTabSz="790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/>
          <a:ea typeface="+mn-ea"/>
          <a:cs typeface="+mn-cs"/>
        </a:defRPr>
      </a:lvl3pPr>
      <a:lvl4pPr marL="1382916" indent="-197468" algn="l" defTabSz="790510" rtl="0" eaLnBrk="1" latinLnBrk="0" hangingPunct="1">
        <a:spcBef>
          <a:spcPct val="200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Arial"/>
          <a:ea typeface="+mn-ea"/>
          <a:cs typeface="+mn-cs"/>
        </a:defRPr>
      </a:lvl4pPr>
      <a:lvl5pPr marL="1777852" indent="-197468" algn="l" defTabSz="790510" rtl="0" eaLnBrk="1" latinLnBrk="0" hangingPunct="1">
        <a:spcBef>
          <a:spcPct val="20000"/>
        </a:spcBef>
        <a:buFont typeface="Arial" panose="020B0604020202020204" pitchFamily="34" charset="0"/>
        <a:buChar char="»"/>
        <a:defRPr sz="1700" kern="1200">
          <a:solidFill>
            <a:schemeClr val="tx1"/>
          </a:solidFill>
          <a:latin typeface="Arial"/>
          <a:ea typeface="+mn-ea"/>
          <a:cs typeface="+mn-cs"/>
        </a:defRPr>
      </a:lvl5pPr>
      <a:lvl6pPr marL="2173425" indent="-197468" algn="l" defTabSz="790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Arial"/>
          <a:ea typeface="+mn-ea"/>
          <a:cs typeface="+mn-cs"/>
        </a:defRPr>
      </a:lvl6pPr>
      <a:lvl7pPr marL="2568362" indent="-197468" algn="l" defTabSz="790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Arial"/>
          <a:ea typeface="+mn-ea"/>
          <a:cs typeface="+mn-cs"/>
        </a:defRPr>
      </a:lvl7pPr>
      <a:lvl8pPr marL="2963301" indent="-197468" algn="l" defTabSz="790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Arial"/>
          <a:ea typeface="+mn-ea"/>
          <a:cs typeface="+mn-cs"/>
        </a:defRPr>
      </a:lvl8pPr>
      <a:lvl9pPr marL="3358872" indent="-197468" algn="l" defTabSz="790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zh-CN"/>
      </a:defPPr>
      <a:lvl1pPr marL="0" algn="l" defTabSz="790510" rtl="0" eaLnBrk="1" latinLnBrk="0" hangingPunct="1">
        <a:defRPr sz="1600" kern="1200">
          <a:solidFill>
            <a:schemeClr val="tx1"/>
          </a:solidFill>
          <a:latin typeface="Arial"/>
          <a:ea typeface="+mn-ea"/>
          <a:cs typeface="+mn-cs"/>
        </a:defRPr>
      </a:lvl1pPr>
      <a:lvl2pPr marL="394938" algn="l" defTabSz="790510" rtl="0" eaLnBrk="1" latinLnBrk="0" hangingPunct="1">
        <a:defRPr sz="1600" kern="1200">
          <a:solidFill>
            <a:schemeClr val="tx1"/>
          </a:solidFill>
          <a:latin typeface="Arial"/>
          <a:ea typeface="+mn-ea"/>
          <a:cs typeface="+mn-cs"/>
        </a:defRPr>
      </a:lvl2pPr>
      <a:lvl3pPr marL="790510" algn="l" defTabSz="790510" rtl="0" eaLnBrk="1" latinLnBrk="0" hangingPunct="1">
        <a:defRPr sz="1600" kern="1200">
          <a:solidFill>
            <a:schemeClr val="tx1"/>
          </a:solidFill>
          <a:latin typeface="Arial"/>
          <a:ea typeface="+mn-ea"/>
          <a:cs typeface="+mn-cs"/>
        </a:defRPr>
      </a:lvl3pPr>
      <a:lvl4pPr marL="1185448" algn="l" defTabSz="790510" rtl="0" eaLnBrk="1" latinLnBrk="0" hangingPunct="1">
        <a:defRPr sz="1600" kern="1200">
          <a:solidFill>
            <a:schemeClr val="tx1"/>
          </a:solidFill>
          <a:latin typeface="Arial"/>
          <a:ea typeface="+mn-ea"/>
          <a:cs typeface="+mn-cs"/>
        </a:defRPr>
      </a:lvl4pPr>
      <a:lvl5pPr marL="1580384" algn="l" defTabSz="790510" rtl="0" eaLnBrk="1" latinLnBrk="0" hangingPunct="1">
        <a:defRPr sz="1600" kern="1200">
          <a:solidFill>
            <a:schemeClr val="tx1"/>
          </a:solidFill>
          <a:latin typeface="Arial"/>
          <a:ea typeface="+mn-ea"/>
          <a:cs typeface="+mn-cs"/>
        </a:defRPr>
      </a:lvl5pPr>
      <a:lvl6pPr marL="1975957" algn="l" defTabSz="790510" rtl="0" eaLnBrk="1" latinLnBrk="0" hangingPunct="1">
        <a:defRPr sz="1600" kern="1200">
          <a:solidFill>
            <a:schemeClr val="tx1"/>
          </a:solidFill>
          <a:latin typeface="Arial"/>
          <a:ea typeface="+mn-ea"/>
          <a:cs typeface="+mn-cs"/>
        </a:defRPr>
      </a:lvl6pPr>
      <a:lvl7pPr marL="2370893" algn="l" defTabSz="790510" rtl="0" eaLnBrk="1" latinLnBrk="0" hangingPunct="1">
        <a:defRPr sz="1600" kern="1200">
          <a:solidFill>
            <a:schemeClr val="tx1"/>
          </a:solidFill>
          <a:latin typeface="Arial"/>
          <a:ea typeface="+mn-ea"/>
          <a:cs typeface="+mn-cs"/>
        </a:defRPr>
      </a:lvl7pPr>
      <a:lvl8pPr marL="2765831" algn="l" defTabSz="790510" rtl="0" eaLnBrk="1" latinLnBrk="0" hangingPunct="1">
        <a:defRPr sz="1600" kern="1200">
          <a:solidFill>
            <a:schemeClr val="tx1"/>
          </a:solidFill>
          <a:latin typeface="Arial"/>
          <a:ea typeface="+mn-ea"/>
          <a:cs typeface="+mn-cs"/>
        </a:defRPr>
      </a:lvl8pPr>
      <a:lvl9pPr marL="3160768" algn="l" defTabSz="790510" rtl="0" eaLnBrk="1" latinLnBrk="0" hangingPunct="1">
        <a:defRPr sz="1600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32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Arial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Arial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Arial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Arial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Arial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Arial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Arial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Arial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jpe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jpeg"/><Relationship Id="rId18" Type="http://schemas.openxmlformats.org/officeDocument/2006/relationships/image" Target="../media/image27.png"/><Relationship Id="rId3" Type="http://schemas.openxmlformats.org/officeDocument/2006/relationships/slideLayout" Target="../slideLayouts/slideLayout27.xml"/><Relationship Id="rId7" Type="http://schemas.microsoft.com/office/2007/relationships/hdphoto" Target="../media/hdphoto3.wdp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video" Target="../media/media1.mp4"/><Relationship Id="rId16" Type="http://schemas.openxmlformats.org/officeDocument/2006/relationships/image" Target="../media/image25.png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microsoft.com/office/2007/relationships/hdphoto" Target="../media/hdphoto2.wdp"/><Relationship Id="rId15" Type="http://schemas.openxmlformats.org/officeDocument/2006/relationships/image" Target="../media/image24.png"/><Relationship Id="rId10" Type="http://schemas.microsoft.com/office/2007/relationships/hdphoto" Target="../media/hdphoto4.wdp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3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1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10" Type="http://schemas.openxmlformats.org/officeDocument/2006/relationships/image" Target="../media/image37.png"/><Relationship Id="rId4" Type="http://schemas.microsoft.com/office/2007/relationships/hdphoto" Target="../media/hdphoto5.wdp"/><Relationship Id="rId9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86475" y="2338328"/>
            <a:ext cx="6559809" cy="690255"/>
          </a:xfrm>
        </p:spPr>
        <p:txBody>
          <a:bodyPr>
            <a:noAutofit/>
          </a:bodyPr>
          <a:lstStyle/>
          <a:p>
            <a:r>
              <a:rPr lang="kk-KZ" dirty="0">
                <a:solidFill>
                  <a:srgbClr val="C00000"/>
                </a:solidFill>
                <a:latin typeface="+mj-lt"/>
              </a:rPr>
              <a:t>Индустриальный ИИ</a:t>
            </a:r>
            <a:endParaRPr b="1" u="none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F3DB8AC-5DE9-5548-8697-C9055F7FFC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6475" y="3429000"/>
            <a:ext cx="6535842" cy="643926"/>
          </a:xfrm>
        </p:spPr>
        <p:txBody>
          <a:bodyPr lIns="0" tIns="0" rIns="0" bIns="0">
            <a:noAutofit/>
          </a:bodyPr>
          <a:lstStyle/>
          <a:p>
            <a:r>
              <a:rPr lang="kk-KZ" sz="2000" dirty="0">
                <a:solidFill>
                  <a:srgbClr val="C00000"/>
                </a:solidFill>
              </a:rPr>
              <a:t>Практическое применение и бизнес-ценность</a:t>
            </a:r>
            <a:endParaRPr lang="en-US" sz="2000" dirty="0">
              <a:solidFill>
                <a:srgbClr val="C00000"/>
              </a:solidFill>
            </a:endParaRPr>
          </a:p>
          <a:p>
            <a:r>
              <a:rPr lang="ru-RU" sz="1600" dirty="0">
                <a:solidFill>
                  <a:srgbClr val="C00000"/>
                </a:solidFill>
              </a:rPr>
              <a:t>Решения и кейсы на базе современных AI-моделей</a:t>
            </a:r>
            <a:endParaRPr lang="en-US" sz="1600" b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18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6D76672F-77A3-4E55-A5AE-C4135C40E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199741"/>
            <a:ext cx="10740640" cy="441937"/>
          </a:xfrm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k-KZ" sz="2100" dirty="0"/>
              <a:t>Кейс нефтегазовой отрасли:</a:t>
            </a:r>
            <a:r>
              <a:rPr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100" dirty="0"/>
              <a:t>Платформа CNPC E8 передаёт экспертный опыт с помощью </a:t>
            </a:r>
            <a:r>
              <a:rPr lang="ru-RU" sz="2100" dirty="0" err="1"/>
              <a:t>Knowledge</a:t>
            </a:r>
            <a:r>
              <a:rPr lang="ru-RU" sz="2100" dirty="0"/>
              <a:t> Computing и повышает точность прогнозов</a:t>
            </a:r>
            <a:endParaRPr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BFA7069A-04D1-4AEC-A3C8-73176FA41067}"/>
              </a:ext>
            </a:extLst>
          </p:cNvPr>
          <p:cNvGrpSpPr/>
          <p:nvPr/>
        </p:nvGrpSpPr>
        <p:grpSpPr>
          <a:xfrm>
            <a:off x="648275" y="1061828"/>
            <a:ext cx="10900212" cy="5071278"/>
            <a:chOff x="648275" y="1061828"/>
            <a:chExt cx="10900212" cy="5071278"/>
          </a:xfrm>
        </p:grpSpPr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FF66B6AF-1536-4E7E-B71A-294BAC12BFCF}"/>
                </a:ext>
              </a:extLst>
            </p:cNvPr>
            <p:cNvSpPr/>
            <p:nvPr/>
          </p:nvSpPr>
          <p:spPr>
            <a:xfrm>
              <a:off x="795804" y="1061828"/>
              <a:ext cx="10605155" cy="33855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lvl="0" algn="ctr" defTabSz="914400">
                <a:defRPr/>
              </a:pPr>
              <a:r>
                <a:rPr lang="ru-RU" sz="1600" dirty="0"/>
                <a:t>Клиенты CNPC, Huawei и партнёры совместно разработали </a:t>
              </a:r>
              <a:r>
                <a:rPr lang="ru-RU" sz="1600" b="1" dirty="0"/>
                <a:t>5 интеллектуальных приложений</a:t>
              </a:r>
              <a:r>
                <a:rPr lang="ru-RU" sz="1600" dirty="0"/>
                <a:t> на базе AI-платформы: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FB9671DB-F290-4946-A894-B9AC9D054864}"/>
                </a:ext>
              </a:extLst>
            </p:cNvPr>
            <p:cNvSpPr/>
            <p:nvPr/>
          </p:nvSpPr>
          <p:spPr>
            <a:xfrm rot="10800000">
              <a:off x="648275" y="1444476"/>
              <a:ext cx="2075916" cy="2628900"/>
            </a:xfrm>
            <a:prstGeom prst="rect">
              <a:avLst/>
            </a:prstGeom>
            <a:gradFill>
              <a:gsLst>
                <a:gs pos="100000">
                  <a:srgbClr val="595757">
                    <a:alpha val="0"/>
                  </a:srgbClr>
                </a:gs>
                <a:gs pos="0">
                  <a:srgbClr val="9FA0A0">
                    <a:alpha val="20000"/>
                  </a:srgbClr>
                </a:gs>
              </a:gsLst>
              <a:lin ang="5400000" scaled="0"/>
            </a:gradFill>
            <a:ln w="9525">
              <a:gradFill>
                <a:gsLst>
                  <a:gs pos="100000">
                    <a:srgbClr val="595757">
                      <a:alpha val="0"/>
                    </a:srgbClr>
                  </a:gs>
                  <a:gs pos="0">
                    <a:srgbClr val="595757"/>
                  </a:gs>
                </a:gsLst>
                <a:lin ang="5400000" scaled="0"/>
              </a:gradFill>
              <a:miter lim="400000"/>
            </a:ln>
          </p:spPr>
          <p:txBody>
            <a:bodyPr lIns="22519" tIns="22519" rIns="22519" bIns="22519" anchor="ctr">
              <a:noAutofit/>
            </a:bodyPr>
            <a:lstStyle/>
            <a:p>
              <a:pPr marL="0" marR="0" lvl="0" indent="0" algn="ctr" defTabSz="762635" rtl="0" eaLnBrk="1" fontAlgn="ctr" latinLnBrk="0" hangingPunct="0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4B7E448C-B677-478F-999E-2740771B0BDD}"/>
                </a:ext>
              </a:extLst>
            </p:cNvPr>
            <p:cNvSpPr/>
            <p:nvPr/>
          </p:nvSpPr>
          <p:spPr>
            <a:xfrm rot="10800000">
              <a:off x="2854349" y="1444476"/>
              <a:ext cx="2075916" cy="2628900"/>
            </a:xfrm>
            <a:prstGeom prst="rect">
              <a:avLst/>
            </a:prstGeom>
            <a:gradFill>
              <a:gsLst>
                <a:gs pos="100000">
                  <a:srgbClr val="595757">
                    <a:alpha val="0"/>
                  </a:srgbClr>
                </a:gs>
                <a:gs pos="0">
                  <a:srgbClr val="9FA0A0">
                    <a:alpha val="20000"/>
                  </a:srgbClr>
                </a:gs>
              </a:gsLst>
              <a:lin ang="5400000" scaled="0"/>
            </a:gradFill>
            <a:ln w="9525">
              <a:gradFill>
                <a:gsLst>
                  <a:gs pos="100000">
                    <a:srgbClr val="595757">
                      <a:alpha val="0"/>
                    </a:srgbClr>
                  </a:gs>
                  <a:gs pos="0">
                    <a:srgbClr val="595757"/>
                  </a:gs>
                </a:gsLst>
                <a:lin ang="5400000" scaled="0"/>
              </a:gradFill>
              <a:miter lim="400000"/>
            </a:ln>
          </p:spPr>
          <p:txBody>
            <a:bodyPr lIns="22519" tIns="22519" rIns="22519" bIns="22519" anchor="ctr">
              <a:noAutofit/>
            </a:bodyPr>
            <a:lstStyle/>
            <a:p>
              <a:pPr marL="0" marR="0" lvl="0" indent="0" algn="ctr" defTabSz="762635" rtl="0" eaLnBrk="1" fontAlgn="ctr" latinLnBrk="0" hangingPunct="0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62977AA6-9721-48A3-A3E8-6CC8DCC8F655}"/>
                </a:ext>
              </a:extLst>
            </p:cNvPr>
            <p:cNvSpPr/>
            <p:nvPr/>
          </p:nvSpPr>
          <p:spPr>
            <a:xfrm rot="10800000">
              <a:off x="5060423" y="1444476"/>
              <a:ext cx="2075916" cy="2628900"/>
            </a:xfrm>
            <a:prstGeom prst="rect">
              <a:avLst/>
            </a:prstGeom>
            <a:gradFill>
              <a:gsLst>
                <a:gs pos="100000">
                  <a:srgbClr val="595757">
                    <a:alpha val="0"/>
                  </a:srgbClr>
                </a:gs>
                <a:gs pos="0">
                  <a:srgbClr val="9FA0A0">
                    <a:alpha val="20000"/>
                  </a:srgbClr>
                </a:gs>
              </a:gsLst>
              <a:lin ang="5400000" scaled="0"/>
            </a:gradFill>
            <a:ln w="9525">
              <a:gradFill>
                <a:gsLst>
                  <a:gs pos="100000">
                    <a:srgbClr val="595757">
                      <a:alpha val="0"/>
                    </a:srgbClr>
                  </a:gs>
                  <a:gs pos="0">
                    <a:srgbClr val="595757"/>
                  </a:gs>
                </a:gsLst>
                <a:lin ang="5400000" scaled="0"/>
              </a:gradFill>
              <a:miter lim="400000"/>
            </a:ln>
          </p:spPr>
          <p:txBody>
            <a:bodyPr lIns="22519" tIns="22519" rIns="22519" bIns="22519" anchor="ctr">
              <a:noAutofit/>
            </a:bodyPr>
            <a:lstStyle/>
            <a:p>
              <a:pPr marL="0" marR="0" lvl="0" indent="0" algn="ctr" defTabSz="762635" rtl="0" eaLnBrk="1" fontAlgn="ctr" latinLnBrk="0" hangingPunct="0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14446863-DD5C-4259-9995-24DE4070F3EA}"/>
                </a:ext>
              </a:extLst>
            </p:cNvPr>
            <p:cNvSpPr/>
            <p:nvPr/>
          </p:nvSpPr>
          <p:spPr>
            <a:xfrm rot="10800000">
              <a:off x="7266497" y="1444476"/>
              <a:ext cx="2075916" cy="2628900"/>
            </a:xfrm>
            <a:prstGeom prst="rect">
              <a:avLst/>
            </a:prstGeom>
            <a:gradFill>
              <a:gsLst>
                <a:gs pos="100000">
                  <a:srgbClr val="595757">
                    <a:alpha val="0"/>
                  </a:srgbClr>
                </a:gs>
                <a:gs pos="0">
                  <a:srgbClr val="9FA0A0">
                    <a:alpha val="20000"/>
                  </a:srgbClr>
                </a:gs>
              </a:gsLst>
              <a:lin ang="5400000" scaled="0"/>
            </a:gradFill>
            <a:ln w="9525">
              <a:gradFill>
                <a:gsLst>
                  <a:gs pos="100000">
                    <a:srgbClr val="595757">
                      <a:alpha val="0"/>
                    </a:srgbClr>
                  </a:gs>
                  <a:gs pos="0">
                    <a:srgbClr val="595757"/>
                  </a:gs>
                </a:gsLst>
                <a:lin ang="5400000" scaled="0"/>
              </a:gradFill>
              <a:miter lim="400000"/>
            </a:ln>
          </p:spPr>
          <p:txBody>
            <a:bodyPr lIns="22519" tIns="22519" rIns="22519" bIns="22519" anchor="ctr">
              <a:noAutofit/>
            </a:bodyPr>
            <a:lstStyle/>
            <a:p>
              <a:pPr marL="0" marR="0" lvl="0" indent="0" algn="ctr" defTabSz="762635" rtl="0" eaLnBrk="1" fontAlgn="ctr" latinLnBrk="0" hangingPunct="0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4301B601-33A1-4561-9677-A50C44567621}"/>
                </a:ext>
              </a:extLst>
            </p:cNvPr>
            <p:cNvSpPr/>
            <p:nvPr/>
          </p:nvSpPr>
          <p:spPr>
            <a:xfrm rot="10800000">
              <a:off x="9472571" y="1444476"/>
              <a:ext cx="2075916" cy="2628900"/>
            </a:xfrm>
            <a:prstGeom prst="rect">
              <a:avLst/>
            </a:prstGeom>
            <a:gradFill>
              <a:gsLst>
                <a:gs pos="100000">
                  <a:srgbClr val="595757">
                    <a:alpha val="0"/>
                  </a:srgbClr>
                </a:gs>
                <a:gs pos="0">
                  <a:srgbClr val="9FA0A0">
                    <a:alpha val="20000"/>
                  </a:srgbClr>
                </a:gs>
              </a:gsLst>
              <a:lin ang="5400000" scaled="0"/>
            </a:gradFill>
            <a:ln w="9525">
              <a:gradFill>
                <a:gsLst>
                  <a:gs pos="100000">
                    <a:srgbClr val="595757">
                      <a:alpha val="0"/>
                    </a:srgbClr>
                  </a:gs>
                  <a:gs pos="0">
                    <a:srgbClr val="595757"/>
                  </a:gs>
                </a:gsLst>
                <a:lin ang="5400000" scaled="0"/>
              </a:gradFill>
              <a:miter lim="400000"/>
            </a:ln>
          </p:spPr>
          <p:txBody>
            <a:bodyPr lIns="22519" tIns="22519" rIns="22519" bIns="22519" anchor="ctr">
              <a:noAutofit/>
            </a:bodyPr>
            <a:lstStyle/>
            <a:p>
              <a:pPr marL="0" marR="0" lvl="0" indent="0" algn="ctr" defTabSz="762635" rtl="0" eaLnBrk="1" fontAlgn="ctr" latinLnBrk="0" hangingPunct="0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7CAF5094-2BD2-4F28-80BE-5CD502FC5501}"/>
                </a:ext>
              </a:extLst>
            </p:cNvPr>
            <p:cNvGrpSpPr/>
            <p:nvPr/>
          </p:nvGrpSpPr>
          <p:grpSpPr>
            <a:xfrm>
              <a:off x="648470" y="4205899"/>
              <a:ext cx="10900017" cy="1927207"/>
              <a:chOff x="614647" y="4231324"/>
              <a:chExt cx="10900017" cy="1927207"/>
            </a:xfrm>
          </p:grpSpPr>
          <p:sp>
            <p:nvSpPr>
              <p:cNvPr id="215" name="矩形 214">
                <a:extLst>
                  <a:ext uri="{FF2B5EF4-FFF2-40B4-BE49-F238E27FC236}">
                    <a16:creationId xmlns:a16="http://schemas.microsoft.com/office/drawing/2014/main" id="{9F349113-BE08-4A9A-8FF2-00DD3A68B71B}"/>
                  </a:ext>
                </a:extLst>
              </p:cNvPr>
              <p:cNvSpPr/>
              <p:nvPr/>
            </p:nvSpPr>
            <p:spPr>
              <a:xfrm>
                <a:off x="614647" y="4231324"/>
                <a:ext cx="10827345" cy="1841530"/>
              </a:xfrm>
              <a:prstGeom prst="rect">
                <a:avLst/>
              </a:prstGeom>
              <a:noFill/>
              <a:ln w="9525">
                <a:gradFill>
                  <a:gsLst>
                    <a:gs pos="100000">
                      <a:srgbClr val="595757">
                        <a:alpha val="0"/>
                      </a:srgbClr>
                    </a:gs>
                    <a:gs pos="0">
                      <a:srgbClr val="595757">
                        <a:alpha val="20000"/>
                      </a:srgbClr>
                    </a:gs>
                  </a:gsLst>
                  <a:lin ang="5400000" scaled="0"/>
                </a:gradFill>
                <a:miter lim="4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A002F"/>
                    </a:solidFill>
                  </a14:hiddenFill>
                </a:ext>
              </a:extLst>
            </p:spPr>
            <p:txBody>
              <a:bodyPr lIns="22519" tIns="22519" rIns="22519" bIns="22519" anchor="ctr">
                <a:noAutofit/>
              </a:bodyPr>
              <a:lstStyle/>
              <a:p>
                <a:pPr marL="0" marR="0" lvl="0" indent="0" algn="ctr" defTabSz="762635" rtl="0" eaLnBrk="1" fontAlgn="ctr" latinLnBrk="0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Tx/>
                  <a:buFontTx/>
                  <a:buNone/>
                  <a:tabLst/>
                  <a:defRPr/>
                </a:pPr>
                <a:endParaRPr kumimoji="0" lang="zh-CN" altLang="en-US" sz="1315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062A14D9-D36F-46C5-B8EE-01042BFA1F85}"/>
                  </a:ext>
                </a:extLst>
              </p:cNvPr>
              <p:cNvSpPr/>
              <p:nvPr/>
            </p:nvSpPr>
            <p:spPr>
              <a:xfrm>
                <a:off x="687319" y="4317001"/>
                <a:ext cx="10827345" cy="1841530"/>
              </a:xfrm>
              <a:prstGeom prst="rect">
                <a:avLst/>
              </a:prstGeom>
              <a:gradFill>
                <a:gsLst>
                  <a:gs pos="100000">
                    <a:srgbClr val="595757">
                      <a:alpha val="0"/>
                    </a:srgbClr>
                  </a:gs>
                  <a:gs pos="0">
                    <a:srgbClr val="9FA0A0">
                      <a:alpha val="20000"/>
                    </a:srgbClr>
                  </a:gs>
                </a:gsLst>
                <a:lin ang="16200000" scaled="0"/>
              </a:gradFill>
              <a:ln w="9525">
                <a:gradFill>
                  <a:gsLst>
                    <a:gs pos="100000">
                      <a:srgbClr val="595757">
                        <a:alpha val="0"/>
                      </a:srgbClr>
                    </a:gs>
                    <a:gs pos="0">
                      <a:srgbClr val="595757"/>
                    </a:gs>
                  </a:gsLst>
                  <a:lin ang="16200000" scaled="0"/>
                </a:gradFill>
                <a:miter lim="400000"/>
              </a:ln>
            </p:spPr>
            <p:txBody>
              <a:bodyPr lIns="22519" tIns="22519" rIns="22519" bIns="22519" anchor="ctr">
                <a:noAutofit/>
              </a:bodyPr>
              <a:lstStyle/>
              <a:p>
                <a:pPr marL="0" marR="0" lvl="0" indent="0" algn="ctr" defTabSz="762635" rtl="0" eaLnBrk="1" fontAlgn="ctr" latinLnBrk="0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Tx/>
                  <a:buFontTx/>
                  <a:buNone/>
                  <a:tabLst/>
                  <a:defRPr/>
                </a:pPr>
                <a:endParaRPr kumimoji="0" lang="zh-CN" altLang="en-US" sz="1315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  <a:sym typeface="+mn-ea"/>
                </a:endParaRPr>
              </a:p>
            </p:txBody>
          </p:sp>
        </p:grpSp>
        <p:pic>
          <p:nvPicPr>
            <p:cNvPr id="154" name="Picture 3">
              <a:extLst>
                <a:ext uri="{FF2B5EF4-FFF2-40B4-BE49-F238E27FC236}">
                  <a16:creationId xmlns:a16="http://schemas.microsoft.com/office/drawing/2014/main" id="{C3F643A1-4AA6-4BA4-81D9-5BF53609C397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230"/>
            <a:stretch>
              <a:fillRect/>
            </a:stretch>
          </p:blipFill>
          <p:spPr bwMode="auto">
            <a:xfrm>
              <a:off x="750232" y="1697764"/>
              <a:ext cx="1872000" cy="834529"/>
            </a:xfrm>
            <a:prstGeom prst="rect">
              <a:avLst/>
            </a:prstGeom>
            <a:noFill/>
            <a:ln w="9525" cap="flat" cmpd="thinThick">
              <a:noFill/>
              <a:prstDash val="lgDash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5" name="矩形: 圆角 15">
              <a:extLst>
                <a:ext uri="{FF2B5EF4-FFF2-40B4-BE49-F238E27FC236}">
                  <a16:creationId xmlns:a16="http://schemas.microsoft.com/office/drawing/2014/main" id="{E954377F-41F5-4FD2-A91E-F5F733156544}"/>
                </a:ext>
              </a:extLst>
            </p:cNvPr>
            <p:cNvSpPr/>
            <p:nvPr/>
          </p:nvSpPr>
          <p:spPr>
            <a:xfrm>
              <a:off x="795804" y="2639774"/>
              <a:ext cx="1860653" cy="273324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36000" rIns="36000" rtlCol="0" anchor="ctr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lvl="0" algn="ctr" defTabSz="914400">
                <a:defRPr/>
              </a:pPr>
              <a:r>
                <a:rPr lang="kk-KZ" dirty="0">
                  <a:solidFill>
                    <a:schemeClr val="tx1"/>
                  </a:solidFill>
                </a:rPr>
                <a:t>Идентификация нефтегазовых залежей</a:t>
              </a:r>
              <a:endParaRPr kumimoji="0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156" name="图片 155">
              <a:extLst>
                <a:ext uri="{FF2B5EF4-FFF2-40B4-BE49-F238E27FC236}">
                  <a16:creationId xmlns:a16="http://schemas.microsoft.com/office/drawing/2014/main" id="{DCC434CE-CBC0-41C5-88D0-038630C59E80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/>
            <a:srcRect r="5116"/>
            <a:stretch/>
          </p:blipFill>
          <p:spPr>
            <a:xfrm>
              <a:off x="2956306" y="1697764"/>
              <a:ext cx="1872000" cy="832544"/>
            </a:xfrm>
            <a:prstGeom prst="rect">
              <a:avLst/>
            </a:prstGeom>
          </p:spPr>
        </p:pic>
        <p:sp>
          <p:nvSpPr>
            <p:cNvPr id="157" name="矩形: 圆角 15">
              <a:extLst>
                <a:ext uri="{FF2B5EF4-FFF2-40B4-BE49-F238E27FC236}">
                  <a16:creationId xmlns:a16="http://schemas.microsoft.com/office/drawing/2014/main" id="{CCCDA1A2-188F-4D41-8170-F7AE686AF202}"/>
                </a:ext>
              </a:extLst>
            </p:cNvPr>
            <p:cNvSpPr/>
            <p:nvPr/>
          </p:nvSpPr>
          <p:spPr>
            <a:xfrm>
              <a:off x="2871721" y="2547377"/>
              <a:ext cx="2084751" cy="306008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36000" rIns="36000" rtlCol="0" anchor="ctr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lvl="0" algn="ctr" defTabSz="914400">
                <a:defRPr/>
              </a:pPr>
              <a:r>
                <a:rPr lang="kk-KZ" dirty="0">
                  <a:solidFill>
                    <a:schemeClr val="tx1"/>
                  </a:solidFill>
                </a:rPr>
                <a:t>Авто определение </a:t>
              </a:r>
              <a:r>
                <a:rPr lang="en-US" dirty="0">
                  <a:solidFill>
                    <a:schemeClr val="tx1"/>
                  </a:solidFill>
                </a:rPr>
                <a:t>P-</a:t>
              </a:r>
              <a:r>
                <a:rPr lang="kk-KZ" dirty="0">
                  <a:solidFill>
                    <a:schemeClr val="tx1"/>
                  </a:solidFill>
                </a:rPr>
                <a:t>волн</a:t>
              </a:r>
              <a:endParaRPr kumimoji="0" sz="1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158" name="图片 157">
              <a:extLst>
                <a:ext uri="{FF2B5EF4-FFF2-40B4-BE49-F238E27FC236}">
                  <a16:creationId xmlns:a16="http://schemas.microsoft.com/office/drawing/2014/main" id="{EB896FD7-2033-41DA-8E1B-3CB478CF8D15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62380" y="1697764"/>
              <a:ext cx="1872000" cy="816054"/>
            </a:xfrm>
            <a:prstGeom prst="rect">
              <a:avLst/>
            </a:prstGeom>
          </p:spPr>
        </p:pic>
        <p:sp>
          <p:nvSpPr>
            <p:cNvPr id="159" name="矩形: 圆角 15">
              <a:extLst>
                <a:ext uri="{FF2B5EF4-FFF2-40B4-BE49-F238E27FC236}">
                  <a16:creationId xmlns:a16="http://schemas.microsoft.com/office/drawing/2014/main" id="{2DB55BC8-2629-497F-BE69-61BAA63458C4}"/>
                </a:ext>
              </a:extLst>
            </p:cNvPr>
            <p:cNvSpPr/>
            <p:nvPr/>
          </p:nvSpPr>
          <p:spPr>
            <a:xfrm>
              <a:off x="5132170" y="2554308"/>
              <a:ext cx="2018763" cy="319519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36000" rIns="36000" rtlCol="0" anchor="ctr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lvl="0" algn="ctr" defTabSz="914400">
                <a:defRPr/>
              </a:pPr>
              <a:r>
                <a:rPr lang="ru-RU" dirty="0">
                  <a:solidFill>
                    <a:schemeClr val="tx1"/>
                  </a:solidFill>
                </a:rPr>
                <a:t>Интерпретация сейсмики и извлечение горизонтов</a:t>
              </a: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160" name="图片 159">
              <a:extLst>
                <a:ext uri="{FF2B5EF4-FFF2-40B4-BE49-F238E27FC236}">
                  <a16:creationId xmlns:a16="http://schemas.microsoft.com/office/drawing/2014/main" id="{08776AC6-CB3D-4831-BF8E-9BF5BE20EA95}"/>
                </a:ext>
              </a:extLst>
            </p:cNvPr>
            <p:cNvPicPr>
              <a:picLocks/>
            </p:cNvPicPr>
            <p:nvPr/>
          </p:nvPicPr>
          <p:blipFill rotWithShape="1">
            <a:blip r:embed="rId5" cstate="print"/>
            <a:srcRect l="65729" t="9998" r="5149" b="44076"/>
            <a:stretch/>
          </p:blipFill>
          <p:spPr>
            <a:xfrm>
              <a:off x="7368454" y="1697764"/>
              <a:ext cx="1872000" cy="830345"/>
            </a:xfrm>
            <a:prstGeom prst="rect">
              <a:avLst/>
            </a:prstGeom>
          </p:spPr>
        </p:pic>
        <p:sp>
          <p:nvSpPr>
            <p:cNvPr id="161" name="矩形: 圆角 15">
              <a:extLst>
                <a:ext uri="{FF2B5EF4-FFF2-40B4-BE49-F238E27FC236}">
                  <a16:creationId xmlns:a16="http://schemas.microsoft.com/office/drawing/2014/main" id="{ED8EF9FC-7ABF-42BC-8B99-34E50BF01B8F}"/>
                </a:ext>
              </a:extLst>
            </p:cNvPr>
            <p:cNvSpPr/>
            <p:nvPr/>
          </p:nvSpPr>
          <p:spPr>
            <a:xfrm>
              <a:off x="7315432" y="2521045"/>
              <a:ext cx="1993759" cy="311823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36000" rIns="36000" rtlCol="0" anchor="ctr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lvl="0" algn="ctr" defTabSz="914400">
                <a:defRPr/>
              </a:pPr>
              <a:r>
                <a:rPr lang="kk-KZ" dirty="0">
                  <a:solidFill>
                    <a:schemeClr val="tx1"/>
                  </a:solidFill>
                </a:rPr>
                <a:t>Диагностика состояния скважин</a:t>
              </a: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162" name="图片 161">
              <a:extLst>
                <a:ext uri="{FF2B5EF4-FFF2-40B4-BE49-F238E27FC236}">
                  <a16:creationId xmlns:a16="http://schemas.microsoft.com/office/drawing/2014/main" id="{543AE5B8-8C63-4D9D-ACC4-9E27C9C63574}"/>
                </a:ext>
              </a:extLst>
            </p:cNvPr>
            <p:cNvPicPr>
              <a:picLocks/>
            </p:cNvPicPr>
            <p:nvPr/>
          </p:nvPicPr>
          <p:blipFill rotWithShape="1">
            <a:blip r:embed="rId6" cstate="print"/>
            <a:srcRect t="37865" r="38635" b="-1"/>
            <a:stretch/>
          </p:blipFill>
          <p:spPr>
            <a:xfrm>
              <a:off x="9574529" y="1697764"/>
              <a:ext cx="1872000" cy="828000"/>
            </a:xfrm>
            <a:prstGeom prst="rect">
              <a:avLst/>
            </a:prstGeom>
          </p:spPr>
        </p:pic>
        <p:sp>
          <p:nvSpPr>
            <p:cNvPr id="163" name="矩形: 圆角 15">
              <a:extLst>
                <a:ext uri="{FF2B5EF4-FFF2-40B4-BE49-F238E27FC236}">
                  <a16:creationId xmlns:a16="http://schemas.microsoft.com/office/drawing/2014/main" id="{62F3A01E-0D69-4DCF-9082-76589E6A1700}"/>
                </a:ext>
              </a:extLst>
            </p:cNvPr>
            <p:cNvSpPr/>
            <p:nvPr/>
          </p:nvSpPr>
          <p:spPr>
            <a:xfrm>
              <a:off x="9551295" y="2645050"/>
              <a:ext cx="1965559" cy="326386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36000" rIns="36000" rtlCol="0" anchor="ctr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Arial"/>
                  <a:ea typeface="+mn-ea"/>
                  <a:cs typeface="+mn-cs"/>
                </a:defRPr>
              </a:lvl9pPr>
            </a:lstStyle>
            <a:p>
              <a:pPr lvl="0" algn="ctr" defTabSz="914400">
                <a:defRPr/>
              </a:pPr>
              <a:r>
                <a:rPr lang="ru-RU" dirty="0">
                  <a:solidFill>
                    <a:schemeClr val="tx1"/>
                  </a:solidFill>
                </a:rPr>
                <a:t>Прогноз дебита и водоносности по отдельным скважинам</a:t>
              </a:r>
            </a:p>
          </p:txBody>
        </p:sp>
        <p:sp>
          <p:nvSpPr>
            <p:cNvPr id="164" name="文本框 45">
              <a:extLst>
                <a:ext uri="{FF2B5EF4-FFF2-40B4-BE49-F238E27FC236}">
                  <a16:creationId xmlns:a16="http://schemas.microsoft.com/office/drawing/2014/main" id="{8624882D-0102-471A-AE46-3B89A917351A}"/>
                </a:ext>
              </a:extLst>
            </p:cNvPr>
            <p:cNvSpPr txBox="1"/>
            <p:nvPr/>
          </p:nvSpPr>
          <p:spPr>
            <a:xfrm>
              <a:off x="1988345" y="4318638"/>
              <a:ext cx="1379721" cy="2782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a14="http://schemas.microsoft.com/office/drawing/2010/main" xmlns:m="http://schemas.openxmlformats.org/officeDocument/2006/math" xmlns:ma14="http://schemas.microsoft.com/office/mac/drawingml/2011/main" xmlns="" val="1"/>
              </a:ext>
            </a:extLst>
          </p:spPr>
          <p:txBody>
            <a:bodyPr lIns="27214" tIns="27214" rIns="27214" bIns="27214">
              <a:noAutofit/>
            </a:bodyPr>
            <a:lstStyle>
              <a:lvl1pPr algn="ctr" defTabSz="571782">
                <a:lnSpc>
                  <a:spcPct val="160000"/>
                </a:lnSpc>
                <a:defRPr sz="900">
                  <a:solidFill>
                    <a:srgbClr val="FFFFFF"/>
                  </a:solidFill>
                  <a:latin typeface="Arial"/>
                  <a:ea typeface="Huawei Font"/>
                  <a:cs typeface="Huawei Font"/>
                  <a:sym typeface="Huawei Font"/>
                </a:defRPr>
              </a:lvl1pPr>
            </a:lstStyle>
            <a:p>
              <a:pPr lvl="0" algn="l">
                <a:lnSpc>
                  <a:spcPct val="100000"/>
                </a:lnSpc>
                <a:defRPr/>
              </a:pPr>
              <a:r>
                <a:rPr lang="kk-KZ" sz="1400" b="1" dirty="0">
                  <a:solidFill>
                    <a:schemeClr val="tx1"/>
                  </a:solidFill>
                </a:rPr>
                <a:t>Сейсмические данные</a:t>
              </a:r>
              <a:endParaRPr kumimoji="0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sym typeface="Huawei Font"/>
              </a:endParaRPr>
            </a:p>
          </p:txBody>
        </p:sp>
        <p:sp>
          <p:nvSpPr>
            <p:cNvPr id="165" name="文本框 45">
              <a:extLst>
                <a:ext uri="{FF2B5EF4-FFF2-40B4-BE49-F238E27FC236}">
                  <a16:creationId xmlns:a16="http://schemas.microsoft.com/office/drawing/2014/main" id="{6AAB017F-969F-4FB7-BA06-E5BBC8C75826}"/>
                </a:ext>
              </a:extLst>
            </p:cNvPr>
            <p:cNvSpPr txBox="1"/>
            <p:nvPr/>
          </p:nvSpPr>
          <p:spPr>
            <a:xfrm>
              <a:off x="1988346" y="4951333"/>
              <a:ext cx="1204311" cy="2782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a14="http://schemas.microsoft.com/office/drawing/2010/main" xmlns:m="http://schemas.openxmlformats.org/officeDocument/2006/math" xmlns:ma14="http://schemas.microsoft.com/office/mac/drawingml/2011/main" xmlns="" val="1"/>
              </a:ext>
            </a:extLst>
          </p:spPr>
          <p:txBody>
            <a:bodyPr lIns="27214" tIns="27214" rIns="27214" bIns="27214">
              <a:noAutofit/>
            </a:bodyPr>
            <a:lstStyle>
              <a:lvl1pPr algn="ctr" defTabSz="571782">
                <a:lnSpc>
                  <a:spcPct val="160000"/>
                </a:lnSpc>
                <a:defRPr sz="900">
                  <a:solidFill>
                    <a:srgbClr val="FFFFFF"/>
                  </a:solidFill>
                  <a:latin typeface="Arial"/>
                  <a:ea typeface="Huawei Font"/>
                  <a:cs typeface="Huawei Font"/>
                  <a:sym typeface="Huawei Font"/>
                </a:defRPr>
              </a:lvl1pPr>
            </a:lstStyle>
            <a:p>
              <a:pPr lvl="0" algn="l">
                <a:lnSpc>
                  <a:spcPct val="100000"/>
                </a:lnSpc>
                <a:defRPr/>
              </a:pPr>
              <a:r>
                <a:rPr lang="kk-KZ" sz="1400" b="1" dirty="0">
                  <a:solidFill>
                    <a:schemeClr val="tx1"/>
                  </a:solidFill>
                </a:rPr>
                <a:t>Экспертные знания</a:t>
              </a:r>
              <a:endParaRPr kumimoji="0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sym typeface="Huawei Font"/>
              </a:endParaRPr>
            </a:p>
          </p:txBody>
        </p:sp>
        <p:sp>
          <p:nvSpPr>
            <p:cNvPr id="166" name="文本框 45">
              <a:extLst>
                <a:ext uri="{FF2B5EF4-FFF2-40B4-BE49-F238E27FC236}">
                  <a16:creationId xmlns:a16="http://schemas.microsoft.com/office/drawing/2014/main" id="{D8ED1DB3-8418-4BB8-BE7C-2541D288D1B0}"/>
                </a:ext>
              </a:extLst>
            </p:cNvPr>
            <p:cNvSpPr txBox="1"/>
            <p:nvPr/>
          </p:nvSpPr>
          <p:spPr>
            <a:xfrm>
              <a:off x="1984418" y="5558992"/>
              <a:ext cx="1204311" cy="2782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a14="http://schemas.microsoft.com/office/drawing/2010/main" xmlns:m="http://schemas.openxmlformats.org/officeDocument/2006/math" xmlns:ma14="http://schemas.microsoft.com/office/mac/drawingml/2011/main" xmlns="" val="1"/>
              </a:ext>
            </a:extLst>
          </p:spPr>
          <p:txBody>
            <a:bodyPr lIns="27214" tIns="27214" rIns="27214" bIns="27214">
              <a:noAutofit/>
            </a:bodyPr>
            <a:lstStyle>
              <a:lvl1pPr algn="ctr" defTabSz="571782">
                <a:lnSpc>
                  <a:spcPct val="160000"/>
                </a:lnSpc>
                <a:defRPr sz="900">
                  <a:solidFill>
                    <a:srgbClr val="FFFFFF"/>
                  </a:solidFill>
                  <a:latin typeface="Arial"/>
                  <a:ea typeface="Huawei Font"/>
                  <a:cs typeface="Huawei Font"/>
                  <a:sym typeface="Huawei Font"/>
                </a:defRPr>
              </a:lvl1pPr>
            </a:lstStyle>
            <a:p>
              <a:pPr lvl="0" algn="l">
                <a:lnSpc>
                  <a:spcPct val="100000"/>
                </a:lnSpc>
                <a:defRPr/>
              </a:pPr>
              <a:r>
                <a:rPr lang="kk-KZ" sz="1100" b="1" dirty="0">
                  <a:solidFill>
                    <a:schemeClr val="tx1"/>
                  </a:solidFill>
                </a:rPr>
                <a:t>Геофизические замеры по скважинам</a:t>
              </a:r>
              <a:endParaRPr kumimoji="0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sym typeface="Huawei Font"/>
              </a:endParaRPr>
            </a:p>
          </p:txBody>
        </p:sp>
        <p:sp>
          <p:nvSpPr>
            <p:cNvPr id="167" name="文本框 45">
              <a:extLst>
                <a:ext uri="{FF2B5EF4-FFF2-40B4-BE49-F238E27FC236}">
                  <a16:creationId xmlns:a16="http://schemas.microsoft.com/office/drawing/2014/main" id="{082EF427-B101-403A-A8EC-AD09A12D8CCB}"/>
                </a:ext>
              </a:extLst>
            </p:cNvPr>
            <p:cNvSpPr txBox="1"/>
            <p:nvPr/>
          </p:nvSpPr>
          <p:spPr>
            <a:xfrm>
              <a:off x="3636562" y="5492012"/>
              <a:ext cx="2173535" cy="39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a14="http://schemas.microsoft.com/office/drawing/2010/main" xmlns:m="http://schemas.openxmlformats.org/officeDocument/2006/math" xmlns:ma14="http://schemas.microsoft.com/office/mac/drawingml/2011/main" xmlns="" val="1"/>
              </a:ext>
            </a:extLst>
          </p:spPr>
          <p:txBody>
            <a:bodyPr lIns="27214" tIns="27214" rIns="27214" bIns="27214">
              <a:noAutofit/>
            </a:bodyPr>
            <a:lstStyle>
              <a:lvl1pPr algn="ctr" defTabSz="571782">
                <a:lnSpc>
                  <a:spcPct val="160000"/>
                </a:lnSpc>
                <a:defRPr sz="900">
                  <a:solidFill>
                    <a:srgbClr val="FFFFFF"/>
                  </a:solidFill>
                  <a:latin typeface="Arial"/>
                  <a:ea typeface="Huawei Font"/>
                  <a:cs typeface="Huawei Font"/>
                  <a:sym typeface="Huawei Font"/>
                </a:defRPr>
              </a:lvl1pPr>
            </a:lstStyle>
            <a:p>
              <a:pPr marL="0" marR="0" lvl="0" indent="0" algn="ctr" defTabSz="571782" rtl="0" eaLnBrk="1" fontAlgn="auto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sym typeface="Huawei Font"/>
                </a:rPr>
                <a:t>ModelArts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Huawei Font"/>
              </a:endParaRPr>
            </a:p>
            <a:p>
              <a:pPr marL="0" marR="0" lvl="0" indent="0" algn="ctr" defTabSz="571782" rtl="0" eaLnBrk="1" fontAlgn="auto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sym typeface="Huawei Font"/>
                </a:rPr>
                <a:t>Deep learning/</a:t>
              </a:r>
              <a:r>
                <a:rPr lang="ru-RU" sz="1200" b="1" dirty="0">
                  <a:solidFill>
                    <a:srgbClr val="C00000"/>
                  </a:solidFill>
                  <a:latin typeface="Arial" panose="020B0604020202020204" pitchFamily="34" charset="0"/>
                </a:rPr>
                <a:t>нейросети</a:t>
              </a: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sym typeface="Huawei Font"/>
              </a:endParaRPr>
            </a:p>
          </p:txBody>
        </p:sp>
        <p:sp>
          <p:nvSpPr>
            <p:cNvPr id="168" name="文本框 45">
              <a:extLst>
                <a:ext uri="{FF2B5EF4-FFF2-40B4-BE49-F238E27FC236}">
                  <a16:creationId xmlns:a16="http://schemas.microsoft.com/office/drawing/2014/main" id="{ECCAAA4E-5F1F-4A44-A5CB-6B6EE4256C35}"/>
                </a:ext>
              </a:extLst>
            </p:cNvPr>
            <p:cNvSpPr txBox="1"/>
            <p:nvPr/>
          </p:nvSpPr>
          <p:spPr>
            <a:xfrm>
              <a:off x="7218258" y="5472951"/>
              <a:ext cx="2115760" cy="3458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a14="http://schemas.microsoft.com/office/drawing/2010/main" xmlns:m="http://schemas.openxmlformats.org/officeDocument/2006/math" xmlns:ma14="http://schemas.microsoft.com/office/mac/drawingml/2011/main" xmlns="" val="1"/>
              </a:ext>
            </a:extLst>
          </p:spPr>
          <p:txBody>
            <a:bodyPr lIns="27214" tIns="27214" rIns="27214" bIns="27214">
              <a:noAutofit/>
            </a:bodyPr>
            <a:lstStyle>
              <a:lvl1pPr algn="ctr" defTabSz="571782">
                <a:lnSpc>
                  <a:spcPct val="160000"/>
                </a:lnSpc>
                <a:defRPr sz="900">
                  <a:solidFill>
                    <a:srgbClr val="FFFFFF"/>
                  </a:solidFill>
                  <a:latin typeface="Arial"/>
                  <a:ea typeface="Huawei Font"/>
                  <a:cs typeface="Huawei Font"/>
                  <a:sym typeface="Huawei Font"/>
                </a:defRPr>
              </a:lvl1pPr>
            </a:lstStyle>
            <a:p>
              <a:r>
                <a:rPr lang="kk-KZ" sz="1200" b="1" dirty="0">
                  <a:solidFill>
                    <a:srgbClr val="CB3A3A"/>
                  </a:solidFill>
                </a:rPr>
                <a:t>Интеллектуальная идентификация залежей</a:t>
              </a:r>
              <a:endParaRPr lang="kk-KZ" sz="1200" dirty="0">
                <a:solidFill>
                  <a:srgbClr val="CB3A3A"/>
                </a:solidFill>
              </a:endParaRPr>
            </a:p>
          </p:txBody>
        </p: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892459F6-7C96-40D9-8AA1-9994E4F54E2B}"/>
                </a:ext>
              </a:extLst>
            </p:cNvPr>
            <p:cNvGrpSpPr/>
            <p:nvPr/>
          </p:nvGrpSpPr>
          <p:grpSpPr>
            <a:xfrm>
              <a:off x="1190177" y="4365401"/>
              <a:ext cx="677520" cy="1632590"/>
              <a:chOff x="895171" y="4370165"/>
              <a:chExt cx="677520" cy="1632590"/>
            </a:xfrm>
          </p:grpSpPr>
          <p:pic>
            <p:nvPicPr>
              <p:cNvPr id="212" name="图片 211">
                <a:extLst>
                  <a:ext uri="{FF2B5EF4-FFF2-40B4-BE49-F238E27FC236}">
                    <a16:creationId xmlns:a16="http://schemas.microsoft.com/office/drawing/2014/main" id="{464930F5-A2C6-471B-8F80-9BB0393DBC00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5531" y="5002149"/>
                <a:ext cx="676800" cy="36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3" name="图片 212">
                <a:extLst>
                  <a:ext uri="{FF2B5EF4-FFF2-40B4-BE49-F238E27FC236}">
                    <a16:creationId xmlns:a16="http://schemas.microsoft.com/office/drawing/2014/main" id="{A67E1507-C74C-443B-B21A-5B37CFEA94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95171" y="4370165"/>
                <a:ext cx="677520" cy="3657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4" name="图片 213">
                <a:extLst>
                  <a:ext uri="{FF2B5EF4-FFF2-40B4-BE49-F238E27FC236}">
                    <a16:creationId xmlns:a16="http://schemas.microsoft.com/office/drawing/2014/main" id="{B1229D02-54B6-4889-93DE-D7B69206702D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95531" y="5635555"/>
                <a:ext cx="676800" cy="367200"/>
              </a:xfrm>
              <a:prstGeom prst="rect">
                <a:avLst/>
              </a:prstGeom>
            </p:spPr>
          </p:pic>
        </p:grp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C3DA6F1F-A633-493C-AE8F-5CEF510CC94E}"/>
                </a:ext>
              </a:extLst>
            </p:cNvPr>
            <p:cNvCxnSpPr/>
            <p:nvPr/>
          </p:nvCxnSpPr>
          <p:spPr>
            <a:xfrm>
              <a:off x="3324574" y="4383051"/>
              <a:ext cx="7401" cy="1597291"/>
            </a:xfrm>
            <a:prstGeom prst="line">
              <a:avLst/>
            </a:prstGeom>
            <a:noFill/>
            <a:ln w="6350" cap="flat" cmpd="sng" algn="ctr">
              <a:solidFill>
                <a:srgbClr val="666666">
                  <a:lumMod val="40000"/>
                  <a:lumOff val="60000"/>
                </a:srgbClr>
              </a:solidFill>
              <a:prstDash val="lgDashDotDot"/>
              <a:miter lim="800000"/>
            </a:ln>
            <a:effectLst/>
          </p:spPr>
        </p:cxnSp>
        <p:pic>
          <p:nvPicPr>
            <p:cNvPr id="171" name="Picture 2" descr="Picture 2">
              <a:extLst>
                <a:ext uri="{FF2B5EF4-FFF2-40B4-BE49-F238E27FC236}">
                  <a16:creationId xmlns:a16="http://schemas.microsoft.com/office/drawing/2014/main" id="{DD6DFCC8-FCF1-4DBF-BF40-AD7BB2FEE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37689" y="4842512"/>
              <a:ext cx="577989" cy="2937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AE7B59B9-9E67-4D2E-8420-5C83A2C473A2}"/>
                </a:ext>
              </a:extLst>
            </p:cNvPr>
            <p:cNvSpPr txBox="1"/>
            <p:nvPr/>
          </p:nvSpPr>
          <p:spPr>
            <a:xfrm>
              <a:off x="9804108" y="5703847"/>
              <a:ext cx="12406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lvl="0" algn="ctr" defTabSz="571782">
                <a:defRPr/>
              </a:pPr>
              <a:r>
                <a:rPr lang="kk-KZ" sz="1200" b="1" dirty="0"/>
                <a:t>Снижение ошибки прогноза</a:t>
              </a:r>
              <a:endPara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173" name="Picture 2" descr="Picture 2">
              <a:extLst>
                <a:ext uri="{FF2B5EF4-FFF2-40B4-BE49-F238E27FC236}">
                  <a16:creationId xmlns:a16="http://schemas.microsoft.com/office/drawing/2014/main" id="{6EBBE012-1150-43EF-9F94-7D1FB8800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rcRect l="24166" t="24617" r="21547" b="4624"/>
            <a:stretch>
              <a:fillRect/>
            </a:stretch>
          </p:blipFill>
          <p:spPr>
            <a:xfrm>
              <a:off x="7934098" y="4647196"/>
              <a:ext cx="684081" cy="684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2" y="1005"/>
                    <a:pt x="2881" y="3015"/>
                  </a:cubicBezTo>
                  <a:cubicBezTo>
                    <a:pt x="-961" y="7037"/>
                    <a:pt x="-961" y="13558"/>
                    <a:pt x="2881" y="17579"/>
                  </a:cubicBezTo>
                  <a:cubicBezTo>
                    <a:pt x="6723" y="21600"/>
                    <a:pt x="12955" y="21600"/>
                    <a:pt x="16797" y="17579"/>
                  </a:cubicBezTo>
                  <a:cubicBezTo>
                    <a:pt x="20639" y="13558"/>
                    <a:pt x="20639" y="7037"/>
                    <a:pt x="16797" y="3015"/>
                  </a:cubicBezTo>
                  <a:cubicBezTo>
                    <a:pt x="14876" y="1005"/>
                    <a:pt x="12357" y="0"/>
                    <a:pt x="9839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7F327C8F-2498-4DA0-8525-A0D1B39D294A}"/>
                </a:ext>
              </a:extLst>
            </p:cNvPr>
            <p:cNvGrpSpPr/>
            <p:nvPr/>
          </p:nvGrpSpPr>
          <p:grpSpPr>
            <a:xfrm>
              <a:off x="3828211" y="4542971"/>
              <a:ext cx="4890727" cy="885515"/>
              <a:chOff x="3355781" y="4495641"/>
              <a:chExt cx="4890727" cy="885515"/>
            </a:xfrm>
          </p:grpSpPr>
          <p:sp>
            <p:nvSpPr>
              <p:cNvPr id="201" name="线条">
                <a:extLst>
                  <a:ext uri="{FF2B5EF4-FFF2-40B4-BE49-F238E27FC236}">
                    <a16:creationId xmlns:a16="http://schemas.microsoft.com/office/drawing/2014/main" id="{171E4355-122B-49DF-8073-821167E0CE52}"/>
                  </a:ext>
                </a:extLst>
              </p:cNvPr>
              <p:cNvSpPr/>
              <p:nvPr/>
            </p:nvSpPr>
            <p:spPr>
              <a:xfrm flipH="1">
                <a:off x="3355781" y="4952682"/>
                <a:ext cx="445558" cy="0"/>
              </a:xfrm>
              <a:prstGeom prst="line">
                <a:avLst/>
              </a:prstGeom>
              <a:ln w="19050">
                <a:solidFill>
                  <a:srgbClr val="C00000"/>
                </a:solidFill>
                <a:miter lim="400000"/>
              </a:ln>
            </p:spPr>
            <p:txBody>
              <a:bodyPr lIns="26874" tIns="26874" rIns="26874" bIns="26874" anchor="ctr">
                <a:noAutofit/>
              </a:bodyPr>
              <a:lstStyle/>
              <a:p>
                <a:pPr marL="0" marR="0" lvl="0" indent="0" algn="ctr" defTabSz="437209" rtl="0" eaLnBrk="1" fontAlgn="auto" latinLnBrk="0" hangingPunct="1">
                  <a:buClrTx/>
                  <a:buSzTx/>
                  <a:buFontTx/>
                  <a:buNone/>
                  <a:tabLst/>
                  <a:defRPr sz="1400">
                    <a:solidFill>
                      <a:srgbClr val="000000"/>
                    </a:solidFill>
                    <a:latin typeface="Arial"/>
                    <a:ea typeface="Helvetica Neue Medium"/>
                    <a:cs typeface="Helvetica Neue Medium"/>
                    <a:sym typeface="Helvetica Neue Medium"/>
                  </a:defRPr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202" name="线条">
                <a:extLst>
                  <a:ext uri="{FF2B5EF4-FFF2-40B4-BE49-F238E27FC236}">
                    <a16:creationId xmlns:a16="http://schemas.microsoft.com/office/drawing/2014/main" id="{DCA70A4E-E6F2-49F2-8E10-5FB54B83B969}"/>
                  </a:ext>
                </a:extLst>
              </p:cNvPr>
              <p:cNvSpPr/>
              <p:nvPr/>
            </p:nvSpPr>
            <p:spPr>
              <a:xfrm>
                <a:off x="3843041" y="4952683"/>
                <a:ext cx="816698" cy="4042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4" h="19677" extrusionOk="0">
                    <a:moveTo>
                      <a:pt x="21552" y="0"/>
                    </a:moveTo>
                    <a:cubicBezTo>
                      <a:pt x="21600" y="5057"/>
                      <a:pt x="20508" y="10104"/>
                      <a:pt x="18368" y="13937"/>
                    </a:cubicBezTo>
                    <a:cubicBezTo>
                      <a:pt x="14102" y="21580"/>
                      <a:pt x="7239" y="21600"/>
                      <a:pt x="2994" y="13937"/>
                    </a:cubicBezTo>
                    <a:cubicBezTo>
                      <a:pt x="1929" y="12015"/>
                      <a:pt x="1130" y="9793"/>
                      <a:pt x="599" y="7419"/>
                    </a:cubicBezTo>
                    <a:cubicBezTo>
                      <a:pt x="333" y="6233"/>
                      <a:pt x="134" y="5008"/>
                      <a:pt x="0" y="3766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miter lim="400000"/>
              </a:ln>
            </p:spPr>
            <p:txBody>
              <a:bodyPr lIns="26874" tIns="26874" rIns="26874" bIns="26874" anchor="ctr">
                <a:noAutofit/>
              </a:bodyPr>
              <a:lstStyle/>
              <a:p>
                <a:pPr marL="0" marR="0" lvl="0" indent="0" algn="ctr" defTabSz="437209" rtl="0" eaLnBrk="1" fontAlgn="auto" latinLnBrk="0" hangingPunct="1">
                  <a:buClrTx/>
                  <a:buSzTx/>
                  <a:buFontTx/>
                  <a:buNone/>
                  <a:tabLst/>
                  <a:defRPr sz="1400">
                    <a:solidFill>
                      <a:srgbClr val="000000"/>
                    </a:solidFill>
                    <a:latin typeface="Arial"/>
                    <a:ea typeface="Helvetica Neue Medium"/>
                    <a:cs typeface="Helvetica Neue Medium"/>
                    <a:sym typeface="Helvetica Neue Medium"/>
                  </a:defRPr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203" name="线条">
                <a:extLst>
                  <a:ext uri="{FF2B5EF4-FFF2-40B4-BE49-F238E27FC236}">
                    <a16:creationId xmlns:a16="http://schemas.microsoft.com/office/drawing/2014/main" id="{4A1B92DA-38AB-4EE5-92EA-513D247ED5FE}"/>
                  </a:ext>
                </a:extLst>
              </p:cNvPr>
              <p:cNvSpPr/>
              <p:nvPr/>
            </p:nvSpPr>
            <p:spPr>
              <a:xfrm rot="10800000">
                <a:off x="3847195" y="4520108"/>
                <a:ext cx="812545" cy="3626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386" extrusionOk="0">
                    <a:moveTo>
                      <a:pt x="21600" y="0"/>
                    </a:moveTo>
                    <a:cubicBezTo>
                      <a:pt x="21576" y="361"/>
                      <a:pt x="21548" y="720"/>
                      <a:pt x="21516" y="1078"/>
                    </a:cubicBezTo>
                    <a:cubicBezTo>
                      <a:pt x="21386" y="2510"/>
                      <a:pt x="21185" y="3920"/>
                      <a:pt x="20916" y="5286"/>
                    </a:cubicBezTo>
                    <a:cubicBezTo>
                      <a:pt x="20378" y="8017"/>
                      <a:pt x="19565" y="10573"/>
                      <a:pt x="18488" y="12779"/>
                    </a:cubicBezTo>
                    <a:cubicBezTo>
                      <a:pt x="14194" y="21577"/>
                      <a:pt x="7286" y="21600"/>
                      <a:pt x="3013" y="12779"/>
                    </a:cubicBezTo>
                    <a:cubicBezTo>
                      <a:pt x="1942" y="10566"/>
                      <a:pt x="1138" y="8008"/>
                      <a:pt x="603" y="5276"/>
                    </a:cubicBezTo>
                    <a:cubicBezTo>
                      <a:pt x="335" y="3910"/>
                      <a:pt x="135" y="2501"/>
                      <a:pt x="0" y="1070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miter lim="400000"/>
              </a:ln>
            </p:spPr>
            <p:txBody>
              <a:bodyPr lIns="26874" tIns="26874" rIns="26874" bIns="26874" anchor="ctr">
                <a:noAutofit/>
              </a:bodyPr>
              <a:lstStyle/>
              <a:p>
                <a:pPr marL="0" marR="0" lvl="0" indent="0" algn="ctr" defTabSz="437209" rtl="0" eaLnBrk="1" fontAlgn="auto" latinLnBrk="0" hangingPunct="1">
                  <a:buClrTx/>
                  <a:buSzTx/>
                  <a:buFontTx/>
                  <a:buNone/>
                  <a:tabLst/>
                  <a:defRPr sz="1400">
                    <a:solidFill>
                      <a:srgbClr val="000000"/>
                    </a:solidFill>
                    <a:latin typeface="Arial"/>
                    <a:ea typeface="Helvetica Neue Medium"/>
                    <a:cs typeface="Helvetica Neue Medium"/>
                    <a:sym typeface="Helvetica Neue Medium"/>
                  </a:defRPr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204" name="线条">
                <a:extLst>
                  <a:ext uri="{FF2B5EF4-FFF2-40B4-BE49-F238E27FC236}">
                    <a16:creationId xmlns:a16="http://schemas.microsoft.com/office/drawing/2014/main" id="{95C77B9A-BE2D-4F72-B9B3-0449A9D9BC2C}"/>
                  </a:ext>
                </a:extLst>
              </p:cNvPr>
              <p:cNvSpPr/>
              <p:nvPr/>
            </p:nvSpPr>
            <p:spPr>
              <a:xfrm>
                <a:off x="3775085" y="4880117"/>
                <a:ext cx="72200" cy="737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79" extrusionOk="0">
                    <a:moveTo>
                      <a:pt x="21600" y="0"/>
                    </a:moveTo>
                    <a:cubicBezTo>
                      <a:pt x="21229" y="2992"/>
                      <a:pt x="20534" y="5863"/>
                      <a:pt x="19536" y="8528"/>
                    </a:cubicBezTo>
                    <a:cubicBezTo>
                      <a:pt x="18449" y="11429"/>
                      <a:pt x="16981" y="14082"/>
                      <a:pt x="14943" y="16141"/>
                    </a:cubicBezTo>
                    <a:cubicBezTo>
                      <a:pt x="10810" y="20318"/>
                      <a:pt x="5286" y="21600"/>
                      <a:pt x="0" y="21063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miter lim="400000"/>
              </a:ln>
            </p:spPr>
            <p:txBody>
              <a:bodyPr lIns="26874" tIns="26874" rIns="26874" bIns="26874" anchor="ctr">
                <a:noAutofit/>
              </a:bodyPr>
              <a:lstStyle/>
              <a:p>
                <a:pPr marL="0" marR="0" lvl="0" indent="0" algn="ctr" defTabSz="437209" rtl="0" eaLnBrk="1" fontAlgn="auto" latinLnBrk="0" hangingPunct="1">
                  <a:buClrTx/>
                  <a:buSzTx/>
                  <a:buFontTx/>
                  <a:buNone/>
                  <a:tabLst/>
                  <a:defRPr sz="1400">
                    <a:solidFill>
                      <a:srgbClr val="000000"/>
                    </a:solidFill>
                    <a:latin typeface="Arial"/>
                    <a:ea typeface="Helvetica Neue Medium"/>
                    <a:cs typeface="Helvetica Neue Medium"/>
                    <a:sym typeface="Helvetica Neue Medium"/>
                  </a:defRPr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205" name="线条">
                <a:extLst>
                  <a:ext uri="{FF2B5EF4-FFF2-40B4-BE49-F238E27FC236}">
                    <a16:creationId xmlns:a16="http://schemas.microsoft.com/office/drawing/2014/main" id="{58F99663-9302-4714-A56D-13380C4464FE}"/>
                  </a:ext>
                </a:extLst>
              </p:cNvPr>
              <p:cNvSpPr/>
              <p:nvPr/>
            </p:nvSpPr>
            <p:spPr>
              <a:xfrm>
                <a:off x="4687547" y="4942599"/>
                <a:ext cx="439063" cy="4744"/>
              </a:xfrm>
              <a:prstGeom prst="line">
                <a:avLst/>
              </a:prstGeom>
              <a:ln w="19050">
                <a:solidFill>
                  <a:srgbClr val="C00000"/>
                </a:solidFill>
                <a:miter lim="400000"/>
              </a:ln>
            </p:spPr>
            <p:txBody>
              <a:bodyPr lIns="26874" tIns="26874" rIns="26874" bIns="26874" anchor="ctr">
                <a:noAutofit/>
              </a:bodyPr>
              <a:lstStyle/>
              <a:p>
                <a:pPr marL="0" marR="0" lvl="0" indent="0" algn="ctr" defTabSz="437209" rtl="0" eaLnBrk="1" fontAlgn="auto" latinLnBrk="0" hangingPunct="1">
                  <a:buClrTx/>
                  <a:buSzTx/>
                  <a:buFontTx/>
                  <a:buNone/>
                  <a:tabLst/>
                  <a:defRPr sz="1400">
                    <a:solidFill>
                      <a:srgbClr val="000000"/>
                    </a:solidFill>
                    <a:latin typeface="Arial"/>
                    <a:ea typeface="Helvetica Neue Medium"/>
                    <a:cs typeface="Helvetica Neue Medium"/>
                    <a:sym typeface="Helvetica Neue Medium"/>
                  </a:defRPr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206" name="圆形">
                <a:extLst>
                  <a:ext uri="{FF2B5EF4-FFF2-40B4-BE49-F238E27FC236}">
                    <a16:creationId xmlns:a16="http://schemas.microsoft.com/office/drawing/2014/main" id="{9B2F4C72-6248-4020-9A8E-CA6BCEF929F9}"/>
                  </a:ext>
                </a:extLst>
              </p:cNvPr>
              <p:cNvSpPr/>
              <p:nvPr/>
            </p:nvSpPr>
            <p:spPr>
              <a:xfrm>
                <a:off x="7360908" y="4495641"/>
                <a:ext cx="885600" cy="885515"/>
              </a:xfrm>
              <a:prstGeom prst="ellipse">
                <a:avLst/>
              </a:prstGeom>
              <a:ln w="19050">
                <a:solidFill>
                  <a:srgbClr val="C00000"/>
                </a:solidFill>
                <a:miter lim="400000"/>
              </a:ln>
            </p:spPr>
            <p:txBody>
              <a:bodyPr lIns="26874" tIns="26874" rIns="26874" bIns="26874" anchor="ctr">
                <a:noAutofit/>
              </a:bodyPr>
              <a:lstStyle/>
              <a:p>
                <a:pPr marL="0" marR="0" lvl="0" indent="0" algn="ctr" defTabSz="437209" rtl="0" eaLnBrk="1" fontAlgn="auto" latinLnBrk="0" hangingPunct="1">
                  <a:buClrTx/>
                  <a:buSzTx/>
                  <a:buFontTx/>
                  <a:buNone/>
                  <a:tabLst/>
                  <a:defRPr sz="1400">
                    <a:solidFill>
                      <a:srgbClr val="000000"/>
                    </a:solidFill>
                    <a:latin typeface="Arial"/>
                    <a:ea typeface="Helvetica Neue Medium"/>
                    <a:cs typeface="Helvetica Neue Medium"/>
                    <a:sym typeface="Helvetica Neue Medium"/>
                  </a:defRPr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207" name="线条">
                <a:extLst>
                  <a:ext uri="{FF2B5EF4-FFF2-40B4-BE49-F238E27FC236}">
                    <a16:creationId xmlns:a16="http://schemas.microsoft.com/office/drawing/2014/main" id="{661C981F-76E3-4518-BABA-15D1E7B91941}"/>
                  </a:ext>
                </a:extLst>
              </p:cNvPr>
              <p:cNvSpPr/>
              <p:nvPr/>
            </p:nvSpPr>
            <p:spPr>
              <a:xfrm flipH="1">
                <a:off x="5105392" y="4948000"/>
                <a:ext cx="445558" cy="0"/>
              </a:xfrm>
              <a:prstGeom prst="line">
                <a:avLst/>
              </a:prstGeom>
              <a:ln w="19050">
                <a:solidFill>
                  <a:srgbClr val="C00000"/>
                </a:solidFill>
                <a:miter lim="400000"/>
              </a:ln>
            </p:spPr>
            <p:txBody>
              <a:bodyPr lIns="26874" tIns="26874" rIns="26874" bIns="26874" anchor="ctr">
                <a:noAutofit/>
              </a:bodyPr>
              <a:lstStyle/>
              <a:p>
                <a:pPr marL="0" marR="0" lvl="0" indent="0" algn="ctr" defTabSz="437209" rtl="0" eaLnBrk="1" fontAlgn="auto" latinLnBrk="0" hangingPunct="1">
                  <a:buClrTx/>
                  <a:buSzTx/>
                  <a:buFontTx/>
                  <a:buNone/>
                  <a:tabLst/>
                  <a:defRPr sz="1400">
                    <a:solidFill>
                      <a:srgbClr val="000000"/>
                    </a:solidFill>
                    <a:latin typeface="Arial"/>
                    <a:ea typeface="Helvetica Neue Medium"/>
                    <a:cs typeface="Helvetica Neue Medium"/>
                    <a:sym typeface="Helvetica Neue Medium"/>
                  </a:defRPr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208" name="线条">
                <a:extLst>
                  <a:ext uri="{FF2B5EF4-FFF2-40B4-BE49-F238E27FC236}">
                    <a16:creationId xmlns:a16="http://schemas.microsoft.com/office/drawing/2014/main" id="{C63D4BD1-65F8-4B44-B111-23E88D6C601D}"/>
                  </a:ext>
                </a:extLst>
              </p:cNvPr>
              <p:cNvSpPr/>
              <p:nvPr/>
            </p:nvSpPr>
            <p:spPr>
              <a:xfrm>
                <a:off x="5592652" y="4948001"/>
                <a:ext cx="816698" cy="4042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4" h="19677" extrusionOk="0">
                    <a:moveTo>
                      <a:pt x="21552" y="0"/>
                    </a:moveTo>
                    <a:cubicBezTo>
                      <a:pt x="21600" y="5057"/>
                      <a:pt x="20508" y="10104"/>
                      <a:pt x="18368" y="13937"/>
                    </a:cubicBezTo>
                    <a:cubicBezTo>
                      <a:pt x="14102" y="21580"/>
                      <a:pt x="7239" y="21600"/>
                      <a:pt x="2994" y="13937"/>
                    </a:cubicBezTo>
                    <a:cubicBezTo>
                      <a:pt x="1929" y="12015"/>
                      <a:pt x="1130" y="9793"/>
                      <a:pt x="599" y="7419"/>
                    </a:cubicBezTo>
                    <a:cubicBezTo>
                      <a:pt x="333" y="6233"/>
                      <a:pt x="134" y="5008"/>
                      <a:pt x="0" y="3766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miter lim="400000"/>
              </a:ln>
            </p:spPr>
            <p:txBody>
              <a:bodyPr lIns="26874" tIns="26874" rIns="26874" bIns="26874" anchor="ctr">
                <a:noAutofit/>
              </a:bodyPr>
              <a:lstStyle/>
              <a:p>
                <a:pPr marL="0" marR="0" lvl="0" indent="0" algn="ctr" defTabSz="437209" rtl="0" eaLnBrk="1" fontAlgn="auto" latinLnBrk="0" hangingPunct="1">
                  <a:buClrTx/>
                  <a:buSzTx/>
                  <a:buFontTx/>
                  <a:buNone/>
                  <a:tabLst/>
                  <a:defRPr sz="1400">
                    <a:solidFill>
                      <a:srgbClr val="000000"/>
                    </a:solidFill>
                    <a:latin typeface="Arial"/>
                    <a:ea typeface="Helvetica Neue Medium"/>
                    <a:cs typeface="Helvetica Neue Medium"/>
                    <a:sym typeface="Helvetica Neue Medium"/>
                  </a:defRPr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209" name="线条">
                <a:extLst>
                  <a:ext uri="{FF2B5EF4-FFF2-40B4-BE49-F238E27FC236}">
                    <a16:creationId xmlns:a16="http://schemas.microsoft.com/office/drawing/2014/main" id="{23C74CCA-D2C0-4D9A-879A-E2EFA9C50EC8}"/>
                  </a:ext>
                </a:extLst>
              </p:cNvPr>
              <p:cNvSpPr/>
              <p:nvPr/>
            </p:nvSpPr>
            <p:spPr>
              <a:xfrm rot="10800000">
                <a:off x="5596806" y="4515426"/>
                <a:ext cx="812545" cy="3626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386" extrusionOk="0">
                    <a:moveTo>
                      <a:pt x="21600" y="0"/>
                    </a:moveTo>
                    <a:cubicBezTo>
                      <a:pt x="21576" y="361"/>
                      <a:pt x="21548" y="720"/>
                      <a:pt x="21516" y="1078"/>
                    </a:cubicBezTo>
                    <a:cubicBezTo>
                      <a:pt x="21386" y="2510"/>
                      <a:pt x="21185" y="3920"/>
                      <a:pt x="20916" y="5286"/>
                    </a:cubicBezTo>
                    <a:cubicBezTo>
                      <a:pt x="20378" y="8017"/>
                      <a:pt x="19565" y="10573"/>
                      <a:pt x="18488" y="12779"/>
                    </a:cubicBezTo>
                    <a:cubicBezTo>
                      <a:pt x="14194" y="21577"/>
                      <a:pt x="7286" y="21600"/>
                      <a:pt x="3013" y="12779"/>
                    </a:cubicBezTo>
                    <a:cubicBezTo>
                      <a:pt x="1942" y="10566"/>
                      <a:pt x="1138" y="8008"/>
                      <a:pt x="603" y="5276"/>
                    </a:cubicBezTo>
                    <a:cubicBezTo>
                      <a:pt x="335" y="3910"/>
                      <a:pt x="135" y="2501"/>
                      <a:pt x="0" y="1070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miter lim="400000"/>
              </a:ln>
            </p:spPr>
            <p:txBody>
              <a:bodyPr lIns="26874" tIns="26874" rIns="26874" bIns="26874" anchor="ctr">
                <a:noAutofit/>
              </a:bodyPr>
              <a:lstStyle/>
              <a:p>
                <a:pPr marL="0" marR="0" lvl="0" indent="0" algn="ctr" defTabSz="437209" rtl="0" eaLnBrk="1" fontAlgn="auto" latinLnBrk="0" hangingPunct="1">
                  <a:buClrTx/>
                  <a:buSzTx/>
                  <a:buFontTx/>
                  <a:buNone/>
                  <a:tabLst/>
                  <a:defRPr sz="1400">
                    <a:solidFill>
                      <a:srgbClr val="000000"/>
                    </a:solidFill>
                    <a:latin typeface="Arial"/>
                    <a:ea typeface="Helvetica Neue Medium"/>
                    <a:cs typeface="Helvetica Neue Medium"/>
                    <a:sym typeface="Helvetica Neue Medium"/>
                  </a:defRPr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210" name="线条">
                <a:extLst>
                  <a:ext uri="{FF2B5EF4-FFF2-40B4-BE49-F238E27FC236}">
                    <a16:creationId xmlns:a16="http://schemas.microsoft.com/office/drawing/2014/main" id="{DEB584C2-FB7E-48EA-A5A0-E5AC7E6E83A9}"/>
                  </a:ext>
                </a:extLst>
              </p:cNvPr>
              <p:cNvSpPr/>
              <p:nvPr/>
            </p:nvSpPr>
            <p:spPr>
              <a:xfrm>
                <a:off x="5524696" y="4875435"/>
                <a:ext cx="72200" cy="737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79" extrusionOk="0">
                    <a:moveTo>
                      <a:pt x="21600" y="0"/>
                    </a:moveTo>
                    <a:cubicBezTo>
                      <a:pt x="21229" y="2992"/>
                      <a:pt x="20534" y="5863"/>
                      <a:pt x="19536" y="8528"/>
                    </a:cubicBezTo>
                    <a:cubicBezTo>
                      <a:pt x="18449" y="11429"/>
                      <a:pt x="16981" y="14082"/>
                      <a:pt x="14943" y="16141"/>
                    </a:cubicBezTo>
                    <a:cubicBezTo>
                      <a:pt x="10810" y="20318"/>
                      <a:pt x="5286" y="21600"/>
                      <a:pt x="0" y="21063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miter lim="400000"/>
              </a:ln>
            </p:spPr>
            <p:txBody>
              <a:bodyPr lIns="26874" tIns="26874" rIns="26874" bIns="26874" anchor="ctr">
                <a:noAutofit/>
              </a:bodyPr>
              <a:lstStyle/>
              <a:p>
                <a:pPr marL="0" marR="0" lvl="0" indent="0" algn="ctr" defTabSz="437209" rtl="0" eaLnBrk="1" fontAlgn="auto" latinLnBrk="0" hangingPunct="1">
                  <a:buClrTx/>
                  <a:buSzTx/>
                  <a:buFontTx/>
                  <a:buNone/>
                  <a:tabLst/>
                  <a:defRPr sz="1400">
                    <a:solidFill>
                      <a:srgbClr val="000000"/>
                    </a:solidFill>
                    <a:latin typeface="Arial"/>
                    <a:ea typeface="Helvetica Neue Medium"/>
                    <a:cs typeface="Helvetica Neue Medium"/>
                    <a:sym typeface="Helvetica Neue Medium"/>
                  </a:defRPr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211" name="线条">
                <a:extLst>
                  <a:ext uri="{FF2B5EF4-FFF2-40B4-BE49-F238E27FC236}">
                    <a16:creationId xmlns:a16="http://schemas.microsoft.com/office/drawing/2014/main" id="{0883EC50-6C6F-49E1-B459-8A9E8A32522C}"/>
                  </a:ext>
                </a:extLst>
              </p:cNvPr>
              <p:cNvSpPr/>
              <p:nvPr/>
            </p:nvSpPr>
            <p:spPr>
              <a:xfrm>
                <a:off x="6437158" y="4937917"/>
                <a:ext cx="923750" cy="0"/>
              </a:xfrm>
              <a:prstGeom prst="line">
                <a:avLst/>
              </a:prstGeom>
              <a:ln w="19050">
                <a:solidFill>
                  <a:srgbClr val="C00000"/>
                </a:solidFill>
                <a:miter lim="400000"/>
              </a:ln>
            </p:spPr>
            <p:txBody>
              <a:bodyPr lIns="26874" tIns="26874" rIns="26874" bIns="26874" anchor="ctr">
                <a:noAutofit/>
              </a:bodyPr>
              <a:lstStyle/>
              <a:p>
                <a:pPr marL="0" marR="0" lvl="0" indent="0" algn="ctr" defTabSz="437209" rtl="0" eaLnBrk="1" fontAlgn="auto" latinLnBrk="0" hangingPunct="1">
                  <a:buClrTx/>
                  <a:buSzTx/>
                  <a:buFontTx/>
                  <a:buNone/>
                  <a:tabLst/>
                  <a:defRPr sz="1400">
                    <a:solidFill>
                      <a:srgbClr val="000000"/>
                    </a:solidFill>
                    <a:latin typeface="Arial"/>
                    <a:ea typeface="Helvetica Neue Medium"/>
                    <a:cs typeface="Helvetica Neue Medium"/>
                    <a:sym typeface="Helvetica Neue Medium"/>
                  </a:defRPr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Helvetica Neue Medium"/>
                  <a:sym typeface="Helvetica Neue Medium"/>
                </a:endParaRPr>
              </a:p>
            </p:txBody>
          </p:sp>
        </p:grpSp>
        <p:sp>
          <p:nvSpPr>
            <p:cNvPr id="175" name="文本框 45">
              <a:extLst>
                <a:ext uri="{FF2B5EF4-FFF2-40B4-BE49-F238E27FC236}">
                  <a16:creationId xmlns:a16="http://schemas.microsoft.com/office/drawing/2014/main" id="{BFF3F7C7-6EB4-462B-969D-9C7013D091DC}"/>
                </a:ext>
              </a:extLst>
            </p:cNvPr>
            <p:cNvSpPr txBox="1"/>
            <p:nvPr/>
          </p:nvSpPr>
          <p:spPr>
            <a:xfrm>
              <a:off x="5398333" y="5492012"/>
              <a:ext cx="2173535" cy="3965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a14="http://schemas.microsoft.com/office/drawing/2010/main" xmlns:m="http://schemas.openxmlformats.org/officeDocument/2006/math" xmlns:ma14="http://schemas.microsoft.com/office/mac/drawingml/2011/main" xmlns="" val="1"/>
              </a:ext>
            </a:extLst>
          </p:spPr>
          <p:txBody>
            <a:bodyPr lIns="27214" tIns="27214" rIns="27214" bIns="27214">
              <a:noAutofit/>
            </a:bodyPr>
            <a:lstStyle>
              <a:lvl1pPr algn="ctr" defTabSz="571782">
                <a:lnSpc>
                  <a:spcPct val="160000"/>
                </a:lnSpc>
                <a:defRPr sz="900">
                  <a:solidFill>
                    <a:srgbClr val="FFFFFF"/>
                  </a:solidFill>
                  <a:latin typeface="Arial"/>
                  <a:ea typeface="Huawei Font"/>
                  <a:cs typeface="Huawei Font"/>
                  <a:sym typeface="Huawei Font"/>
                </a:defRPr>
              </a:lvl1pPr>
            </a:lstStyle>
            <a:p>
              <a:pPr marL="0" marR="0" lvl="0" indent="0" algn="ctr" defTabSz="571782" rtl="0" eaLnBrk="1" fontAlgn="auto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sym typeface="Huawei Font"/>
                </a:rPr>
                <a:t>Knowledge graph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cs"/>
                <a:sym typeface="Huawei Font"/>
              </a:endParaRPr>
            </a:p>
          </p:txBody>
        </p:sp>
        <p:grpSp>
          <p:nvGrpSpPr>
            <p:cNvPr id="176" name="Group 42">
              <a:extLst>
                <a:ext uri="{FF2B5EF4-FFF2-40B4-BE49-F238E27FC236}">
                  <a16:creationId xmlns:a16="http://schemas.microsoft.com/office/drawing/2014/main" id="{498A06F3-1FBF-4D5F-8237-1782675C17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34748" y="4769092"/>
              <a:ext cx="394193" cy="825209"/>
              <a:chOff x="3787" y="1423"/>
              <a:chExt cx="543" cy="1860"/>
            </a:xfrm>
          </p:grpSpPr>
          <p:sp>
            <p:nvSpPr>
              <p:cNvPr id="197" name="Freeform 43">
                <a:extLst>
                  <a:ext uri="{FF2B5EF4-FFF2-40B4-BE49-F238E27FC236}">
                    <a16:creationId xmlns:a16="http://schemas.microsoft.com/office/drawing/2014/main" id="{27798452-F142-40EA-9507-EED22422E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1423"/>
                <a:ext cx="407" cy="1085"/>
              </a:xfrm>
              <a:custGeom>
                <a:avLst/>
                <a:gdLst>
                  <a:gd name="T0" fmla="*/ 407 w 27"/>
                  <a:gd name="T1" fmla="*/ 806 h 35"/>
                  <a:gd name="T2" fmla="*/ 0 w 27"/>
                  <a:gd name="T3" fmla="*/ 0 h 35"/>
                  <a:gd name="T4" fmla="*/ 0 w 27"/>
                  <a:gd name="T5" fmla="*/ 775 h 35"/>
                  <a:gd name="T6" fmla="*/ 407 w 27"/>
                  <a:gd name="T7" fmla="*/ 1085 h 35"/>
                  <a:gd name="T8" fmla="*/ 407 w 27"/>
                  <a:gd name="T9" fmla="*/ 806 h 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"/>
                  <a:gd name="T16" fmla="*/ 0 h 35"/>
                  <a:gd name="T17" fmla="*/ 27 w 27"/>
                  <a:gd name="T18" fmla="*/ 35 h 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" h="35">
                    <a:moveTo>
                      <a:pt x="27" y="26"/>
                    </a:moveTo>
                    <a:cubicBezTo>
                      <a:pt x="27" y="26"/>
                      <a:pt x="10" y="18"/>
                      <a:pt x="0" y="0"/>
                    </a:cubicBezTo>
                    <a:lnTo>
                      <a:pt x="0" y="25"/>
                    </a:lnTo>
                    <a:cubicBezTo>
                      <a:pt x="0" y="25"/>
                      <a:pt x="12" y="33"/>
                      <a:pt x="27" y="35"/>
                    </a:cubicBezTo>
                    <a:lnTo>
                      <a:pt x="27" y="26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969696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+mn-cs"/>
                </a:endParaRPr>
              </a:p>
            </p:txBody>
          </p:sp>
          <p:sp>
            <p:nvSpPr>
              <p:cNvPr id="198" name="Freeform 44">
                <a:extLst>
                  <a:ext uri="{FF2B5EF4-FFF2-40B4-BE49-F238E27FC236}">
                    <a16:creationId xmlns:a16="http://schemas.microsoft.com/office/drawing/2014/main" id="{9E59C003-7521-47A5-952F-EAF124FAF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2198"/>
                <a:ext cx="407" cy="1085"/>
              </a:xfrm>
              <a:custGeom>
                <a:avLst/>
                <a:gdLst>
                  <a:gd name="T0" fmla="*/ 407 w 27"/>
                  <a:gd name="T1" fmla="*/ 310 h 35"/>
                  <a:gd name="T2" fmla="*/ 0 w 27"/>
                  <a:gd name="T3" fmla="*/ 1085 h 35"/>
                  <a:gd name="T4" fmla="*/ 0 w 27"/>
                  <a:gd name="T5" fmla="*/ 341 h 35"/>
                  <a:gd name="T6" fmla="*/ 407 w 27"/>
                  <a:gd name="T7" fmla="*/ 0 h 35"/>
                  <a:gd name="T8" fmla="*/ 407 w 27"/>
                  <a:gd name="T9" fmla="*/ 310 h 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"/>
                  <a:gd name="T16" fmla="*/ 0 h 35"/>
                  <a:gd name="T17" fmla="*/ 27 w 27"/>
                  <a:gd name="T18" fmla="*/ 35 h 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" h="35">
                    <a:moveTo>
                      <a:pt x="27" y="10"/>
                    </a:moveTo>
                    <a:cubicBezTo>
                      <a:pt x="27" y="10"/>
                      <a:pt x="10" y="17"/>
                      <a:pt x="0" y="35"/>
                    </a:cubicBezTo>
                    <a:lnTo>
                      <a:pt x="0" y="11"/>
                    </a:lnTo>
                    <a:cubicBezTo>
                      <a:pt x="0" y="11"/>
                      <a:pt x="12" y="3"/>
                      <a:pt x="27" y="0"/>
                    </a:cubicBezTo>
                    <a:lnTo>
                      <a:pt x="27" y="10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B2B2B2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+mn-cs"/>
                </a:endParaRPr>
              </a:p>
            </p:txBody>
          </p:sp>
          <p:sp>
            <p:nvSpPr>
              <p:cNvPr id="199" name="Freeform 45">
                <a:extLst>
                  <a:ext uri="{FF2B5EF4-FFF2-40B4-BE49-F238E27FC236}">
                    <a16:creationId xmlns:a16="http://schemas.microsoft.com/office/drawing/2014/main" id="{5F143446-4D9C-4DE8-BADB-8977A14CF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" y="2229"/>
                <a:ext cx="240" cy="279"/>
              </a:xfrm>
              <a:custGeom>
                <a:avLst/>
                <a:gdLst>
                  <a:gd name="T0" fmla="*/ 240 w 16"/>
                  <a:gd name="T1" fmla="*/ 0 h 9"/>
                  <a:gd name="T2" fmla="*/ 240 w 16"/>
                  <a:gd name="T3" fmla="*/ 279 h 9"/>
                  <a:gd name="T4" fmla="*/ 225 w 16"/>
                  <a:gd name="T5" fmla="*/ 279 h 9"/>
                  <a:gd name="T6" fmla="*/ 0 w 16"/>
                  <a:gd name="T7" fmla="*/ 124 h 9"/>
                  <a:gd name="T8" fmla="*/ 225 w 16"/>
                  <a:gd name="T9" fmla="*/ 0 h 9"/>
                  <a:gd name="T10" fmla="*/ 240 w 16"/>
                  <a:gd name="T11" fmla="*/ 0 h 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"/>
                  <a:gd name="T19" fmla="*/ 0 h 9"/>
                  <a:gd name="T20" fmla="*/ 16 w 16"/>
                  <a:gd name="T21" fmla="*/ 9 h 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" h="9">
                    <a:moveTo>
                      <a:pt x="16" y="0"/>
                    </a:moveTo>
                    <a:lnTo>
                      <a:pt x="16" y="9"/>
                    </a:lnTo>
                    <a:cubicBezTo>
                      <a:pt x="16" y="9"/>
                      <a:pt x="16" y="9"/>
                      <a:pt x="15" y="9"/>
                    </a:cubicBezTo>
                    <a:cubicBezTo>
                      <a:pt x="9" y="8"/>
                      <a:pt x="4" y="6"/>
                      <a:pt x="0" y="4"/>
                    </a:cubicBezTo>
                    <a:cubicBezTo>
                      <a:pt x="4" y="2"/>
                      <a:pt x="9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B2B2B2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+mn-cs"/>
                </a:endParaRPr>
              </a:p>
            </p:txBody>
          </p:sp>
          <p:sp>
            <p:nvSpPr>
              <p:cNvPr id="200" name="Freeform 46">
                <a:extLst>
                  <a:ext uri="{FF2B5EF4-FFF2-40B4-BE49-F238E27FC236}">
                    <a16:creationId xmlns:a16="http://schemas.microsoft.com/office/drawing/2014/main" id="{78DF8E56-30E2-4E93-962A-ECC86BD7A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0" y="2043"/>
                <a:ext cx="150" cy="620"/>
              </a:xfrm>
              <a:custGeom>
                <a:avLst/>
                <a:gdLst>
                  <a:gd name="T0" fmla="*/ 0 w 10"/>
                  <a:gd name="T1" fmla="*/ 620 h 20"/>
                  <a:gd name="T2" fmla="*/ 0 w 10"/>
                  <a:gd name="T3" fmla="*/ 0 h 20"/>
                  <a:gd name="T4" fmla="*/ 150 w 10"/>
                  <a:gd name="T5" fmla="*/ 310 h 20"/>
                  <a:gd name="T6" fmla="*/ 0 w 10"/>
                  <a:gd name="T7" fmla="*/ 620 h 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"/>
                  <a:gd name="T13" fmla="*/ 0 h 20"/>
                  <a:gd name="T14" fmla="*/ 10 w 10"/>
                  <a:gd name="T15" fmla="*/ 20 h 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" h="20">
                    <a:moveTo>
                      <a:pt x="0" y="20"/>
                    </a:moveTo>
                    <a:lnTo>
                      <a:pt x="0" y="0"/>
                    </a:lnTo>
                    <a:lnTo>
                      <a:pt x="10" y="10"/>
                    </a:lnTo>
                    <a:lnTo>
                      <a:pt x="0" y="20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B2B2B2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+mn-cs"/>
                </a:endParaRPr>
              </a:p>
            </p:txBody>
          </p:sp>
        </p:grpSp>
        <p:sp>
          <p:nvSpPr>
            <p:cNvPr id="177" name="Freeform 84">
              <a:extLst>
                <a:ext uri="{FF2B5EF4-FFF2-40B4-BE49-F238E27FC236}">
                  <a16:creationId xmlns:a16="http://schemas.microsoft.com/office/drawing/2014/main" id="{2AC65D43-199C-4AF6-981A-AA976A37E340}"/>
                </a:ext>
              </a:extLst>
            </p:cNvPr>
            <p:cNvSpPr>
              <a:spLocks noEditPoints="1"/>
            </p:cNvSpPr>
            <p:nvPr/>
          </p:nvSpPr>
          <p:spPr bwMode="black">
            <a:xfrm rot="16200000">
              <a:off x="6279119" y="4768933"/>
              <a:ext cx="401715" cy="423934"/>
            </a:xfrm>
            <a:custGeom>
              <a:avLst/>
              <a:gdLst>
                <a:gd name="T0" fmla="*/ 604 w 1838"/>
                <a:gd name="T1" fmla="*/ 253 h 2192"/>
                <a:gd name="T2" fmla="*/ 1159 w 1838"/>
                <a:gd name="T3" fmla="*/ 963 h 2192"/>
                <a:gd name="T4" fmla="*/ 1105 w 1838"/>
                <a:gd name="T5" fmla="*/ 573 h 2192"/>
                <a:gd name="T6" fmla="*/ 214 w 1838"/>
                <a:gd name="T7" fmla="*/ 0 h 2192"/>
                <a:gd name="T8" fmla="*/ 1159 w 1838"/>
                <a:gd name="T9" fmla="*/ 694 h 2192"/>
                <a:gd name="T10" fmla="*/ 1088 w 1838"/>
                <a:gd name="T11" fmla="*/ 764 h 2192"/>
                <a:gd name="T12" fmla="*/ 284 w 1838"/>
                <a:gd name="T13" fmla="*/ 198 h 2192"/>
                <a:gd name="T14" fmla="*/ 214 w 1838"/>
                <a:gd name="T15" fmla="*/ 128 h 2192"/>
                <a:gd name="T16" fmla="*/ 1443 w 1838"/>
                <a:gd name="T17" fmla="*/ 262 h 2192"/>
                <a:gd name="T18" fmla="*/ 1309 w 1838"/>
                <a:gd name="T19" fmla="*/ 1063 h 2192"/>
                <a:gd name="T20" fmla="*/ 903 w 1838"/>
                <a:gd name="T21" fmla="*/ 764 h 2192"/>
                <a:gd name="T22" fmla="*/ 639 w 1838"/>
                <a:gd name="T23" fmla="*/ 952 h 2192"/>
                <a:gd name="T24" fmla="*/ 704 w 1838"/>
                <a:gd name="T25" fmla="*/ 1683 h 2192"/>
                <a:gd name="T26" fmla="*/ 767 w 1838"/>
                <a:gd name="T27" fmla="*/ 1191 h 2192"/>
                <a:gd name="T28" fmla="*/ 1683 w 1838"/>
                <a:gd name="T29" fmla="*/ 390 h 2192"/>
                <a:gd name="T30" fmla="*/ 1443 w 1838"/>
                <a:gd name="T31" fmla="*/ 134 h 2192"/>
                <a:gd name="T32" fmla="*/ 960 w 1838"/>
                <a:gd name="T33" fmla="*/ 198 h 2192"/>
                <a:gd name="T34" fmla="*/ 704 w 1838"/>
                <a:gd name="T35" fmla="*/ 1555 h 2192"/>
                <a:gd name="T36" fmla="*/ 775 w 1838"/>
                <a:gd name="T37" fmla="*/ 1484 h 2192"/>
                <a:gd name="T38" fmla="*/ 704 w 1838"/>
                <a:gd name="T39" fmla="*/ 694 h 2192"/>
                <a:gd name="T40" fmla="*/ 1631 w 1838"/>
                <a:gd name="T41" fmla="*/ 128 h 2192"/>
                <a:gd name="T42" fmla="*/ 1560 w 1838"/>
                <a:gd name="T43" fmla="*/ 198 h 2192"/>
                <a:gd name="T44" fmla="*/ 1230 w 1838"/>
                <a:gd name="T45" fmla="*/ 198 h 2192"/>
                <a:gd name="T46" fmla="*/ 1159 w 1838"/>
                <a:gd name="T47" fmla="*/ 128 h 2192"/>
                <a:gd name="T48" fmla="*/ 1823 w 1838"/>
                <a:gd name="T49" fmla="*/ 1484 h 2192"/>
                <a:gd name="T50" fmla="*/ 1553 w 1838"/>
                <a:gd name="T51" fmla="*/ 1670 h 2192"/>
                <a:gd name="T52" fmla="*/ 1362 w 1838"/>
                <a:gd name="T53" fmla="*/ 1922 h 2192"/>
                <a:gd name="T54" fmla="*/ 1177 w 1838"/>
                <a:gd name="T55" fmla="*/ 2192 h 2192"/>
                <a:gd name="T56" fmla="*/ 1639 w 1838"/>
                <a:gd name="T57" fmla="*/ 2192 h 2192"/>
                <a:gd name="T58" fmla="*/ 1177 w 1838"/>
                <a:gd name="T59" fmla="*/ 2064 h 2192"/>
                <a:gd name="T60" fmla="*/ 1247 w 1838"/>
                <a:gd name="T61" fmla="*/ 1993 h 2192"/>
                <a:gd name="T62" fmla="*/ 1695 w 1838"/>
                <a:gd name="T63" fmla="*/ 1484 h 2192"/>
                <a:gd name="T64" fmla="*/ 1624 w 1838"/>
                <a:gd name="T65" fmla="*/ 1414 h 2192"/>
                <a:gd name="T66" fmla="*/ 1639 w 1838"/>
                <a:gd name="T67" fmla="*/ 1922 h 2192"/>
                <a:gd name="T68" fmla="*/ 1133 w 1838"/>
                <a:gd name="T69" fmla="*/ 1678 h 2192"/>
                <a:gd name="T70" fmla="*/ 1177 w 1838"/>
                <a:gd name="T71" fmla="*/ 1286 h 2192"/>
                <a:gd name="T72" fmla="*/ 807 w 1838"/>
                <a:gd name="T73" fmla="*/ 1823 h 2192"/>
                <a:gd name="T74" fmla="*/ 384 w 1838"/>
                <a:gd name="T75" fmla="*/ 1922 h 2192"/>
                <a:gd name="T76" fmla="*/ 412 w 1838"/>
                <a:gd name="T77" fmla="*/ 764 h 2192"/>
                <a:gd name="T78" fmla="*/ 157 w 1838"/>
                <a:gd name="T79" fmla="*/ 955 h 2192"/>
                <a:gd name="T80" fmla="*/ 199 w 1838"/>
                <a:gd name="T81" fmla="*/ 2192 h 2192"/>
                <a:gd name="T82" fmla="*/ 704 w 1838"/>
                <a:gd name="T83" fmla="*/ 2192 h 2192"/>
                <a:gd name="T84" fmla="*/ 1133 w 1838"/>
                <a:gd name="T85" fmla="*/ 1678 h 2192"/>
                <a:gd name="T86" fmla="*/ 1177 w 1838"/>
                <a:gd name="T87" fmla="*/ 1555 h 2192"/>
                <a:gd name="T88" fmla="*/ 199 w 1838"/>
                <a:gd name="T89" fmla="*/ 2064 h 2192"/>
                <a:gd name="T90" fmla="*/ 270 w 1838"/>
                <a:gd name="T91" fmla="*/ 1993 h 2192"/>
                <a:gd name="T92" fmla="*/ 143 w 1838"/>
                <a:gd name="T93" fmla="*/ 764 h 2192"/>
                <a:gd name="T94" fmla="*/ 214 w 1838"/>
                <a:gd name="T95" fmla="*/ 835 h 2192"/>
                <a:gd name="T96" fmla="*/ 704 w 1838"/>
                <a:gd name="T97" fmla="*/ 192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38" h="2192">
                  <a:moveTo>
                    <a:pt x="214" y="397"/>
                  </a:moveTo>
                  <a:cubicBezTo>
                    <a:pt x="304" y="397"/>
                    <a:pt x="381" y="336"/>
                    <a:pt x="405" y="253"/>
                  </a:cubicBezTo>
                  <a:cubicBezTo>
                    <a:pt x="604" y="253"/>
                    <a:pt x="604" y="253"/>
                    <a:pt x="604" y="253"/>
                  </a:cubicBezTo>
                  <a:cubicBezTo>
                    <a:pt x="998" y="647"/>
                    <a:pt x="998" y="647"/>
                    <a:pt x="998" y="647"/>
                  </a:cubicBezTo>
                  <a:cubicBezTo>
                    <a:pt x="974" y="680"/>
                    <a:pt x="960" y="720"/>
                    <a:pt x="960" y="764"/>
                  </a:cubicBezTo>
                  <a:cubicBezTo>
                    <a:pt x="960" y="874"/>
                    <a:pt x="1049" y="963"/>
                    <a:pt x="1159" y="963"/>
                  </a:cubicBezTo>
                  <a:cubicBezTo>
                    <a:pt x="1268" y="963"/>
                    <a:pt x="1358" y="874"/>
                    <a:pt x="1358" y="764"/>
                  </a:cubicBezTo>
                  <a:cubicBezTo>
                    <a:pt x="1358" y="655"/>
                    <a:pt x="1268" y="566"/>
                    <a:pt x="1159" y="566"/>
                  </a:cubicBezTo>
                  <a:cubicBezTo>
                    <a:pt x="1140" y="566"/>
                    <a:pt x="1122" y="568"/>
                    <a:pt x="1105" y="573"/>
                  </a:cubicBezTo>
                  <a:cubicBezTo>
                    <a:pt x="657" y="125"/>
                    <a:pt x="657" y="125"/>
                    <a:pt x="657" y="125"/>
                  </a:cubicBezTo>
                  <a:cubicBezTo>
                    <a:pt x="398" y="125"/>
                    <a:pt x="398" y="125"/>
                    <a:pt x="398" y="125"/>
                  </a:cubicBezTo>
                  <a:cubicBezTo>
                    <a:pt x="369" y="51"/>
                    <a:pt x="297" y="0"/>
                    <a:pt x="214" y="0"/>
                  </a:cubicBezTo>
                  <a:cubicBezTo>
                    <a:pt x="104" y="0"/>
                    <a:pt x="15" y="89"/>
                    <a:pt x="15" y="198"/>
                  </a:cubicBezTo>
                  <a:cubicBezTo>
                    <a:pt x="15" y="308"/>
                    <a:pt x="104" y="397"/>
                    <a:pt x="214" y="397"/>
                  </a:cubicBezTo>
                  <a:close/>
                  <a:moveTo>
                    <a:pt x="1159" y="694"/>
                  </a:moveTo>
                  <a:cubicBezTo>
                    <a:pt x="1198" y="694"/>
                    <a:pt x="1230" y="725"/>
                    <a:pt x="1230" y="764"/>
                  </a:cubicBezTo>
                  <a:cubicBezTo>
                    <a:pt x="1230" y="803"/>
                    <a:pt x="1198" y="835"/>
                    <a:pt x="1159" y="835"/>
                  </a:cubicBezTo>
                  <a:cubicBezTo>
                    <a:pt x="1120" y="835"/>
                    <a:pt x="1088" y="803"/>
                    <a:pt x="1088" y="764"/>
                  </a:cubicBezTo>
                  <a:cubicBezTo>
                    <a:pt x="1088" y="725"/>
                    <a:pt x="1120" y="694"/>
                    <a:pt x="1159" y="694"/>
                  </a:cubicBezTo>
                  <a:close/>
                  <a:moveTo>
                    <a:pt x="214" y="128"/>
                  </a:moveTo>
                  <a:cubicBezTo>
                    <a:pt x="253" y="128"/>
                    <a:pt x="284" y="159"/>
                    <a:pt x="284" y="198"/>
                  </a:cubicBezTo>
                  <a:cubicBezTo>
                    <a:pt x="284" y="237"/>
                    <a:pt x="253" y="269"/>
                    <a:pt x="214" y="269"/>
                  </a:cubicBezTo>
                  <a:cubicBezTo>
                    <a:pt x="175" y="269"/>
                    <a:pt x="143" y="237"/>
                    <a:pt x="143" y="198"/>
                  </a:cubicBezTo>
                  <a:cubicBezTo>
                    <a:pt x="143" y="159"/>
                    <a:pt x="175" y="128"/>
                    <a:pt x="214" y="128"/>
                  </a:cubicBezTo>
                  <a:close/>
                  <a:moveTo>
                    <a:pt x="1159" y="397"/>
                  </a:moveTo>
                  <a:cubicBezTo>
                    <a:pt x="1246" y="397"/>
                    <a:pt x="1320" y="341"/>
                    <a:pt x="1347" y="262"/>
                  </a:cubicBezTo>
                  <a:cubicBezTo>
                    <a:pt x="1443" y="262"/>
                    <a:pt x="1443" y="262"/>
                    <a:pt x="1443" y="262"/>
                  </a:cubicBezTo>
                  <a:cubicBezTo>
                    <a:pt x="1461" y="317"/>
                    <a:pt x="1503" y="360"/>
                    <a:pt x="1555" y="382"/>
                  </a:cubicBezTo>
                  <a:cubicBezTo>
                    <a:pt x="1555" y="817"/>
                    <a:pt x="1555" y="817"/>
                    <a:pt x="1555" y="817"/>
                  </a:cubicBezTo>
                  <a:cubicBezTo>
                    <a:pt x="1309" y="1063"/>
                    <a:pt x="1309" y="1063"/>
                    <a:pt x="1309" y="1063"/>
                  </a:cubicBezTo>
                  <a:cubicBezTo>
                    <a:pt x="767" y="1063"/>
                    <a:pt x="767" y="1063"/>
                    <a:pt x="767" y="1063"/>
                  </a:cubicBezTo>
                  <a:cubicBezTo>
                    <a:pt x="767" y="953"/>
                    <a:pt x="767" y="953"/>
                    <a:pt x="767" y="953"/>
                  </a:cubicBezTo>
                  <a:cubicBezTo>
                    <a:pt x="846" y="927"/>
                    <a:pt x="903" y="852"/>
                    <a:pt x="903" y="764"/>
                  </a:cubicBezTo>
                  <a:cubicBezTo>
                    <a:pt x="903" y="655"/>
                    <a:pt x="814" y="566"/>
                    <a:pt x="704" y="566"/>
                  </a:cubicBezTo>
                  <a:cubicBezTo>
                    <a:pt x="595" y="566"/>
                    <a:pt x="506" y="655"/>
                    <a:pt x="506" y="764"/>
                  </a:cubicBezTo>
                  <a:cubicBezTo>
                    <a:pt x="506" y="851"/>
                    <a:pt x="561" y="925"/>
                    <a:pt x="639" y="952"/>
                  </a:cubicBezTo>
                  <a:cubicBezTo>
                    <a:pt x="639" y="1297"/>
                    <a:pt x="639" y="1297"/>
                    <a:pt x="639" y="1297"/>
                  </a:cubicBezTo>
                  <a:cubicBezTo>
                    <a:pt x="561" y="1324"/>
                    <a:pt x="506" y="1398"/>
                    <a:pt x="506" y="1484"/>
                  </a:cubicBezTo>
                  <a:cubicBezTo>
                    <a:pt x="506" y="1594"/>
                    <a:pt x="595" y="1683"/>
                    <a:pt x="704" y="1683"/>
                  </a:cubicBezTo>
                  <a:cubicBezTo>
                    <a:pt x="814" y="1683"/>
                    <a:pt x="903" y="1594"/>
                    <a:pt x="903" y="1484"/>
                  </a:cubicBezTo>
                  <a:cubicBezTo>
                    <a:pt x="903" y="1397"/>
                    <a:pt x="846" y="1322"/>
                    <a:pt x="767" y="1296"/>
                  </a:cubicBezTo>
                  <a:cubicBezTo>
                    <a:pt x="767" y="1191"/>
                    <a:pt x="767" y="1191"/>
                    <a:pt x="767" y="1191"/>
                  </a:cubicBezTo>
                  <a:cubicBezTo>
                    <a:pt x="1362" y="1191"/>
                    <a:pt x="1362" y="1191"/>
                    <a:pt x="1362" y="1191"/>
                  </a:cubicBezTo>
                  <a:cubicBezTo>
                    <a:pt x="1683" y="870"/>
                    <a:pt x="1683" y="870"/>
                    <a:pt x="1683" y="870"/>
                  </a:cubicBezTo>
                  <a:cubicBezTo>
                    <a:pt x="1683" y="390"/>
                    <a:pt x="1683" y="390"/>
                    <a:pt x="1683" y="390"/>
                  </a:cubicBezTo>
                  <a:cubicBezTo>
                    <a:pt x="1768" y="367"/>
                    <a:pt x="1830" y="290"/>
                    <a:pt x="1830" y="198"/>
                  </a:cubicBezTo>
                  <a:cubicBezTo>
                    <a:pt x="1830" y="89"/>
                    <a:pt x="1740" y="0"/>
                    <a:pt x="1631" y="0"/>
                  </a:cubicBezTo>
                  <a:cubicBezTo>
                    <a:pt x="1544" y="0"/>
                    <a:pt x="1469" y="56"/>
                    <a:pt x="1443" y="134"/>
                  </a:cubicBezTo>
                  <a:cubicBezTo>
                    <a:pt x="1347" y="134"/>
                    <a:pt x="1347" y="134"/>
                    <a:pt x="1347" y="134"/>
                  </a:cubicBezTo>
                  <a:cubicBezTo>
                    <a:pt x="1320" y="56"/>
                    <a:pt x="1246" y="0"/>
                    <a:pt x="1159" y="0"/>
                  </a:cubicBezTo>
                  <a:cubicBezTo>
                    <a:pt x="1049" y="0"/>
                    <a:pt x="960" y="89"/>
                    <a:pt x="960" y="198"/>
                  </a:cubicBezTo>
                  <a:cubicBezTo>
                    <a:pt x="960" y="308"/>
                    <a:pt x="1049" y="397"/>
                    <a:pt x="1159" y="397"/>
                  </a:cubicBezTo>
                  <a:close/>
                  <a:moveTo>
                    <a:pt x="775" y="1484"/>
                  </a:moveTo>
                  <a:cubicBezTo>
                    <a:pt x="775" y="1523"/>
                    <a:pt x="743" y="1555"/>
                    <a:pt x="704" y="1555"/>
                  </a:cubicBezTo>
                  <a:cubicBezTo>
                    <a:pt x="665" y="1555"/>
                    <a:pt x="634" y="1523"/>
                    <a:pt x="634" y="1484"/>
                  </a:cubicBezTo>
                  <a:cubicBezTo>
                    <a:pt x="634" y="1445"/>
                    <a:pt x="665" y="1414"/>
                    <a:pt x="704" y="1414"/>
                  </a:cubicBezTo>
                  <a:cubicBezTo>
                    <a:pt x="743" y="1414"/>
                    <a:pt x="775" y="1445"/>
                    <a:pt x="775" y="1484"/>
                  </a:cubicBezTo>
                  <a:close/>
                  <a:moveTo>
                    <a:pt x="704" y="835"/>
                  </a:moveTo>
                  <a:cubicBezTo>
                    <a:pt x="665" y="835"/>
                    <a:pt x="634" y="803"/>
                    <a:pt x="634" y="764"/>
                  </a:cubicBezTo>
                  <a:cubicBezTo>
                    <a:pt x="634" y="725"/>
                    <a:pt x="665" y="694"/>
                    <a:pt x="704" y="694"/>
                  </a:cubicBezTo>
                  <a:cubicBezTo>
                    <a:pt x="743" y="694"/>
                    <a:pt x="775" y="725"/>
                    <a:pt x="775" y="764"/>
                  </a:cubicBezTo>
                  <a:cubicBezTo>
                    <a:pt x="775" y="803"/>
                    <a:pt x="743" y="835"/>
                    <a:pt x="704" y="835"/>
                  </a:cubicBezTo>
                  <a:close/>
                  <a:moveTo>
                    <a:pt x="1631" y="128"/>
                  </a:moveTo>
                  <a:cubicBezTo>
                    <a:pt x="1670" y="128"/>
                    <a:pt x="1702" y="159"/>
                    <a:pt x="1702" y="198"/>
                  </a:cubicBezTo>
                  <a:cubicBezTo>
                    <a:pt x="1702" y="237"/>
                    <a:pt x="1670" y="269"/>
                    <a:pt x="1631" y="269"/>
                  </a:cubicBezTo>
                  <a:cubicBezTo>
                    <a:pt x="1592" y="269"/>
                    <a:pt x="1560" y="237"/>
                    <a:pt x="1560" y="198"/>
                  </a:cubicBezTo>
                  <a:cubicBezTo>
                    <a:pt x="1560" y="159"/>
                    <a:pt x="1592" y="128"/>
                    <a:pt x="1631" y="128"/>
                  </a:cubicBezTo>
                  <a:close/>
                  <a:moveTo>
                    <a:pt x="1159" y="128"/>
                  </a:moveTo>
                  <a:cubicBezTo>
                    <a:pt x="1198" y="128"/>
                    <a:pt x="1230" y="159"/>
                    <a:pt x="1230" y="198"/>
                  </a:cubicBezTo>
                  <a:cubicBezTo>
                    <a:pt x="1230" y="237"/>
                    <a:pt x="1198" y="269"/>
                    <a:pt x="1159" y="269"/>
                  </a:cubicBezTo>
                  <a:cubicBezTo>
                    <a:pt x="1120" y="269"/>
                    <a:pt x="1088" y="237"/>
                    <a:pt x="1088" y="198"/>
                  </a:cubicBezTo>
                  <a:cubicBezTo>
                    <a:pt x="1088" y="159"/>
                    <a:pt x="1120" y="128"/>
                    <a:pt x="1159" y="128"/>
                  </a:cubicBezTo>
                  <a:close/>
                  <a:moveTo>
                    <a:pt x="1681" y="1799"/>
                  </a:moveTo>
                  <a:cubicBezTo>
                    <a:pt x="1681" y="1675"/>
                    <a:pt x="1681" y="1675"/>
                    <a:pt x="1681" y="1675"/>
                  </a:cubicBezTo>
                  <a:cubicBezTo>
                    <a:pt x="1763" y="1650"/>
                    <a:pt x="1823" y="1574"/>
                    <a:pt x="1823" y="1484"/>
                  </a:cubicBezTo>
                  <a:cubicBezTo>
                    <a:pt x="1823" y="1375"/>
                    <a:pt x="1734" y="1286"/>
                    <a:pt x="1624" y="1286"/>
                  </a:cubicBezTo>
                  <a:cubicBezTo>
                    <a:pt x="1514" y="1286"/>
                    <a:pt x="1425" y="1375"/>
                    <a:pt x="1425" y="1484"/>
                  </a:cubicBezTo>
                  <a:cubicBezTo>
                    <a:pt x="1425" y="1569"/>
                    <a:pt x="1478" y="1641"/>
                    <a:pt x="1553" y="1670"/>
                  </a:cubicBezTo>
                  <a:cubicBezTo>
                    <a:pt x="1553" y="1814"/>
                    <a:pt x="1553" y="1814"/>
                    <a:pt x="1553" y="1814"/>
                  </a:cubicBezTo>
                  <a:cubicBezTo>
                    <a:pt x="1507" y="1836"/>
                    <a:pt x="1472" y="1874"/>
                    <a:pt x="1453" y="1922"/>
                  </a:cubicBezTo>
                  <a:cubicBezTo>
                    <a:pt x="1362" y="1922"/>
                    <a:pt x="1362" y="1922"/>
                    <a:pt x="1362" y="1922"/>
                  </a:cubicBezTo>
                  <a:cubicBezTo>
                    <a:pt x="1333" y="1847"/>
                    <a:pt x="1261" y="1794"/>
                    <a:pt x="1177" y="1794"/>
                  </a:cubicBezTo>
                  <a:cubicBezTo>
                    <a:pt x="1067" y="1794"/>
                    <a:pt x="978" y="1883"/>
                    <a:pt x="978" y="1993"/>
                  </a:cubicBezTo>
                  <a:cubicBezTo>
                    <a:pt x="978" y="2103"/>
                    <a:pt x="1067" y="2192"/>
                    <a:pt x="1177" y="2192"/>
                  </a:cubicBezTo>
                  <a:cubicBezTo>
                    <a:pt x="1266" y="2192"/>
                    <a:pt x="1343" y="2132"/>
                    <a:pt x="1367" y="2050"/>
                  </a:cubicBezTo>
                  <a:cubicBezTo>
                    <a:pt x="1448" y="2050"/>
                    <a:pt x="1448" y="2050"/>
                    <a:pt x="1448" y="2050"/>
                  </a:cubicBezTo>
                  <a:cubicBezTo>
                    <a:pt x="1473" y="2132"/>
                    <a:pt x="1549" y="2192"/>
                    <a:pt x="1639" y="2192"/>
                  </a:cubicBezTo>
                  <a:cubicBezTo>
                    <a:pt x="1748" y="2192"/>
                    <a:pt x="1838" y="2103"/>
                    <a:pt x="1838" y="1993"/>
                  </a:cubicBezTo>
                  <a:cubicBezTo>
                    <a:pt x="1838" y="1898"/>
                    <a:pt x="1770" y="1818"/>
                    <a:pt x="1681" y="1799"/>
                  </a:cubicBezTo>
                  <a:close/>
                  <a:moveTo>
                    <a:pt x="1177" y="2064"/>
                  </a:moveTo>
                  <a:cubicBezTo>
                    <a:pt x="1138" y="2064"/>
                    <a:pt x="1106" y="2032"/>
                    <a:pt x="1106" y="1993"/>
                  </a:cubicBezTo>
                  <a:cubicBezTo>
                    <a:pt x="1106" y="1954"/>
                    <a:pt x="1138" y="1922"/>
                    <a:pt x="1177" y="1922"/>
                  </a:cubicBezTo>
                  <a:cubicBezTo>
                    <a:pt x="1216" y="1922"/>
                    <a:pt x="1247" y="1954"/>
                    <a:pt x="1247" y="1993"/>
                  </a:cubicBezTo>
                  <a:cubicBezTo>
                    <a:pt x="1247" y="2032"/>
                    <a:pt x="1216" y="2064"/>
                    <a:pt x="1177" y="2064"/>
                  </a:cubicBezTo>
                  <a:close/>
                  <a:moveTo>
                    <a:pt x="1624" y="1414"/>
                  </a:moveTo>
                  <a:cubicBezTo>
                    <a:pt x="1663" y="1414"/>
                    <a:pt x="1695" y="1445"/>
                    <a:pt x="1695" y="1484"/>
                  </a:cubicBezTo>
                  <a:cubicBezTo>
                    <a:pt x="1695" y="1523"/>
                    <a:pt x="1663" y="1555"/>
                    <a:pt x="1624" y="1555"/>
                  </a:cubicBezTo>
                  <a:cubicBezTo>
                    <a:pt x="1585" y="1555"/>
                    <a:pt x="1553" y="1523"/>
                    <a:pt x="1553" y="1484"/>
                  </a:cubicBezTo>
                  <a:cubicBezTo>
                    <a:pt x="1553" y="1445"/>
                    <a:pt x="1585" y="1414"/>
                    <a:pt x="1624" y="1414"/>
                  </a:cubicBezTo>
                  <a:close/>
                  <a:moveTo>
                    <a:pt x="1639" y="2064"/>
                  </a:moveTo>
                  <a:cubicBezTo>
                    <a:pt x="1600" y="2064"/>
                    <a:pt x="1568" y="2032"/>
                    <a:pt x="1568" y="1993"/>
                  </a:cubicBezTo>
                  <a:cubicBezTo>
                    <a:pt x="1568" y="1954"/>
                    <a:pt x="1600" y="1922"/>
                    <a:pt x="1639" y="1922"/>
                  </a:cubicBezTo>
                  <a:cubicBezTo>
                    <a:pt x="1678" y="1922"/>
                    <a:pt x="1710" y="1954"/>
                    <a:pt x="1710" y="1993"/>
                  </a:cubicBezTo>
                  <a:cubicBezTo>
                    <a:pt x="1710" y="2032"/>
                    <a:pt x="1678" y="2064"/>
                    <a:pt x="1639" y="2064"/>
                  </a:cubicBezTo>
                  <a:close/>
                  <a:moveTo>
                    <a:pt x="1133" y="1678"/>
                  </a:moveTo>
                  <a:cubicBezTo>
                    <a:pt x="1147" y="1681"/>
                    <a:pt x="1162" y="1683"/>
                    <a:pt x="1177" y="1683"/>
                  </a:cubicBezTo>
                  <a:cubicBezTo>
                    <a:pt x="1286" y="1683"/>
                    <a:pt x="1375" y="1594"/>
                    <a:pt x="1375" y="1484"/>
                  </a:cubicBezTo>
                  <a:cubicBezTo>
                    <a:pt x="1375" y="1375"/>
                    <a:pt x="1286" y="1286"/>
                    <a:pt x="1177" y="1286"/>
                  </a:cubicBezTo>
                  <a:cubicBezTo>
                    <a:pt x="1067" y="1286"/>
                    <a:pt x="978" y="1375"/>
                    <a:pt x="978" y="1484"/>
                  </a:cubicBezTo>
                  <a:cubicBezTo>
                    <a:pt x="978" y="1531"/>
                    <a:pt x="994" y="1575"/>
                    <a:pt x="1022" y="1609"/>
                  </a:cubicBezTo>
                  <a:cubicBezTo>
                    <a:pt x="807" y="1823"/>
                    <a:pt x="807" y="1823"/>
                    <a:pt x="807" y="1823"/>
                  </a:cubicBezTo>
                  <a:cubicBezTo>
                    <a:pt x="777" y="1805"/>
                    <a:pt x="742" y="1794"/>
                    <a:pt x="704" y="1794"/>
                  </a:cubicBezTo>
                  <a:cubicBezTo>
                    <a:pt x="620" y="1794"/>
                    <a:pt x="548" y="1847"/>
                    <a:pt x="519" y="1922"/>
                  </a:cubicBezTo>
                  <a:cubicBezTo>
                    <a:pt x="384" y="1922"/>
                    <a:pt x="384" y="1922"/>
                    <a:pt x="384" y="1922"/>
                  </a:cubicBezTo>
                  <a:cubicBezTo>
                    <a:pt x="366" y="1874"/>
                    <a:pt x="330" y="1836"/>
                    <a:pt x="285" y="1814"/>
                  </a:cubicBezTo>
                  <a:cubicBezTo>
                    <a:pt x="285" y="950"/>
                    <a:pt x="285" y="950"/>
                    <a:pt x="285" y="950"/>
                  </a:cubicBezTo>
                  <a:cubicBezTo>
                    <a:pt x="359" y="921"/>
                    <a:pt x="412" y="849"/>
                    <a:pt x="412" y="764"/>
                  </a:cubicBezTo>
                  <a:cubicBezTo>
                    <a:pt x="412" y="655"/>
                    <a:pt x="323" y="566"/>
                    <a:pt x="214" y="566"/>
                  </a:cubicBezTo>
                  <a:cubicBezTo>
                    <a:pt x="104" y="566"/>
                    <a:pt x="15" y="655"/>
                    <a:pt x="15" y="764"/>
                  </a:cubicBezTo>
                  <a:cubicBezTo>
                    <a:pt x="15" y="854"/>
                    <a:pt x="75" y="930"/>
                    <a:pt x="157" y="955"/>
                  </a:cubicBezTo>
                  <a:cubicBezTo>
                    <a:pt x="157" y="1799"/>
                    <a:pt x="157" y="1799"/>
                    <a:pt x="157" y="1799"/>
                  </a:cubicBezTo>
                  <a:cubicBezTo>
                    <a:pt x="67" y="1818"/>
                    <a:pt x="0" y="1898"/>
                    <a:pt x="0" y="1993"/>
                  </a:cubicBezTo>
                  <a:cubicBezTo>
                    <a:pt x="0" y="2103"/>
                    <a:pt x="89" y="2192"/>
                    <a:pt x="199" y="2192"/>
                  </a:cubicBezTo>
                  <a:cubicBezTo>
                    <a:pt x="289" y="2192"/>
                    <a:pt x="365" y="2132"/>
                    <a:pt x="389" y="2050"/>
                  </a:cubicBezTo>
                  <a:cubicBezTo>
                    <a:pt x="514" y="2050"/>
                    <a:pt x="514" y="2050"/>
                    <a:pt x="514" y="2050"/>
                  </a:cubicBezTo>
                  <a:cubicBezTo>
                    <a:pt x="538" y="2132"/>
                    <a:pt x="615" y="2192"/>
                    <a:pt x="704" y="2192"/>
                  </a:cubicBezTo>
                  <a:cubicBezTo>
                    <a:pt x="814" y="2192"/>
                    <a:pt x="903" y="2103"/>
                    <a:pt x="903" y="1993"/>
                  </a:cubicBezTo>
                  <a:cubicBezTo>
                    <a:pt x="903" y="1968"/>
                    <a:pt x="898" y="1944"/>
                    <a:pt x="890" y="1922"/>
                  </a:cubicBezTo>
                  <a:lnTo>
                    <a:pt x="1133" y="1678"/>
                  </a:lnTo>
                  <a:close/>
                  <a:moveTo>
                    <a:pt x="1177" y="1414"/>
                  </a:moveTo>
                  <a:cubicBezTo>
                    <a:pt x="1216" y="1414"/>
                    <a:pt x="1247" y="1445"/>
                    <a:pt x="1247" y="1484"/>
                  </a:cubicBezTo>
                  <a:cubicBezTo>
                    <a:pt x="1247" y="1523"/>
                    <a:pt x="1216" y="1555"/>
                    <a:pt x="1177" y="1555"/>
                  </a:cubicBezTo>
                  <a:cubicBezTo>
                    <a:pt x="1138" y="1555"/>
                    <a:pt x="1106" y="1523"/>
                    <a:pt x="1106" y="1484"/>
                  </a:cubicBezTo>
                  <a:cubicBezTo>
                    <a:pt x="1106" y="1445"/>
                    <a:pt x="1138" y="1414"/>
                    <a:pt x="1177" y="1414"/>
                  </a:cubicBezTo>
                  <a:close/>
                  <a:moveTo>
                    <a:pt x="199" y="2064"/>
                  </a:moveTo>
                  <a:cubicBezTo>
                    <a:pt x="160" y="2064"/>
                    <a:pt x="128" y="2032"/>
                    <a:pt x="128" y="1993"/>
                  </a:cubicBezTo>
                  <a:cubicBezTo>
                    <a:pt x="128" y="1954"/>
                    <a:pt x="160" y="1922"/>
                    <a:pt x="199" y="1922"/>
                  </a:cubicBezTo>
                  <a:cubicBezTo>
                    <a:pt x="238" y="1922"/>
                    <a:pt x="270" y="1954"/>
                    <a:pt x="270" y="1993"/>
                  </a:cubicBezTo>
                  <a:cubicBezTo>
                    <a:pt x="270" y="2032"/>
                    <a:pt x="238" y="2064"/>
                    <a:pt x="199" y="2064"/>
                  </a:cubicBezTo>
                  <a:close/>
                  <a:moveTo>
                    <a:pt x="214" y="835"/>
                  </a:moveTo>
                  <a:cubicBezTo>
                    <a:pt x="175" y="835"/>
                    <a:pt x="143" y="803"/>
                    <a:pt x="143" y="764"/>
                  </a:cubicBezTo>
                  <a:cubicBezTo>
                    <a:pt x="143" y="725"/>
                    <a:pt x="175" y="694"/>
                    <a:pt x="214" y="694"/>
                  </a:cubicBezTo>
                  <a:cubicBezTo>
                    <a:pt x="253" y="694"/>
                    <a:pt x="284" y="725"/>
                    <a:pt x="284" y="764"/>
                  </a:cubicBezTo>
                  <a:cubicBezTo>
                    <a:pt x="284" y="803"/>
                    <a:pt x="253" y="835"/>
                    <a:pt x="214" y="835"/>
                  </a:cubicBezTo>
                  <a:close/>
                  <a:moveTo>
                    <a:pt x="704" y="2064"/>
                  </a:moveTo>
                  <a:cubicBezTo>
                    <a:pt x="665" y="2064"/>
                    <a:pt x="634" y="2032"/>
                    <a:pt x="634" y="1993"/>
                  </a:cubicBezTo>
                  <a:cubicBezTo>
                    <a:pt x="634" y="1954"/>
                    <a:pt x="665" y="1922"/>
                    <a:pt x="704" y="1922"/>
                  </a:cubicBezTo>
                  <a:cubicBezTo>
                    <a:pt x="743" y="1922"/>
                    <a:pt x="775" y="1954"/>
                    <a:pt x="775" y="1993"/>
                  </a:cubicBezTo>
                  <a:cubicBezTo>
                    <a:pt x="775" y="2032"/>
                    <a:pt x="743" y="2064"/>
                    <a:pt x="704" y="2064"/>
                  </a:cubicBezTo>
                  <a:close/>
                </a:path>
              </a:pathLst>
            </a:custGeom>
            <a:noFill/>
            <a:ln w="12700">
              <a:solidFill>
                <a:srgbClr val="666666">
                  <a:lumMod val="75000"/>
                </a:srgbClr>
              </a:solidFill>
            </a:ln>
          </p:spPr>
          <p:txBody>
            <a:bodyPr vert="horz" wrap="square" lIns="0" tIns="41153" rIns="82305" bIns="41153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178" name="下箭头 182">
              <a:extLst>
                <a:ext uri="{FF2B5EF4-FFF2-40B4-BE49-F238E27FC236}">
                  <a16:creationId xmlns:a16="http://schemas.microsoft.com/office/drawing/2014/main" id="{EDA95A97-C3C0-46A0-9E35-B6DC63A476A1}"/>
                </a:ext>
              </a:extLst>
            </p:cNvPr>
            <p:cNvSpPr/>
            <p:nvPr/>
          </p:nvSpPr>
          <p:spPr>
            <a:xfrm>
              <a:off x="10874292" y="5327513"/>
              <a:ext cx="251914" cy="285864"/>
            </a:xfrm>
            <a:prstGeom prst="downArrow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D0490C03-5096-410F-939B-1D9D3E9877AC}"/>
                </a:ext>
              </a:extLst>
            </p:cNvPr>
            <p:cNvSpPr/>
            <p:nvPr/>
          </p:nvSpPr>
          <p:spPr>
            <a:xfrm>
              <a:off x="767524" y="3021217"/>
              <a:ext cx="1872000" cy="80021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lvl="0" algn="ctr" defTabSz="914400">
                <a:defRPr/>
              </a:pPr>
              <a:r>
                <a:rPr lang="ru-RU" sz="1000" dirty="0"/>
                <a:t>Точность идентификации: </a:t>
              </a:r>
              <a:r>
                <a:rPr kumimoji="0" sz="160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94%</a:t>
              </a:r>
            </a:p>
            <a:p>
              <a:pPr lvl="0" algn="ctr" defTabSz="914400">
                <a:defRPr/>
              </a:pPr>
              <a:r>
                <a:rPr kumimoji="0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66666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(</a:t>
              </a:r>
              <a:r>
                <a:rPr lang="kk-KZ" sz="1000" dirty="0"/>
                <a:t>традиционный метод:</a:t>
              </a:r>
              <a:r>
                <a:rPr kumimoji="0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666666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75%)</a:t>
              </a:r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024D3CA9-7009-4959-B569-76CE4303ACFC}"/>
                </a:ext>
              </a:extLst>
            </p:cNvPr>
            <p:cNvSpPr/>
            <p:nvPr/>
          </p:nvSpPr>
          <p:spPr>
            <a:xfrm>
              <a:off x="2942997" y="2760318"/>
              <a:ext cx="1912874" cy="112764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lvl="0" algn="ctr" defTabSz="914400">
                <a:defRPr/>
              </a:pPr>
              <a:r>
                <a:rPr lang="kk-KZ" sz="1000" dirty="0"/>
                <a:t>Точность по данным вибросейсмики:</a:t>
              </a:r>
            </a:p>
            <a:p>
              <a:pPr lvl="0" algn="ctr" defTabSz="914400">
                <a:defRPr/>
              </a:pPr>
              <a:r>
                <a:rPr kumimoji="0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cs typeface="+mn-cs"/>
                </a:rPr>
                <a:t>92.5%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  <a:p>
              <a:pPr lvl="0" algn="ctr" defTabSz="914400">
                <a:defRPr/>
              </a:pPr>
              <a:r>
                <a:rPr lang="ru-RU" sz="1000" dirty="0"/>
                <a:t>Точность по данным взрывной сейсмики:</a:t>
              </a:r>
            </a:p>
            <a:p>
              <a:pPr lvl="0" algn="ctr" defTabSz="914400">
                <a:defRPr/>
              </a:pPr>
              <a:r>
                <a:rPr kumimoji="0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cs typeface="+mn-cs"/>
                </a:rPr>
                <a:t>94.3%</a:t>
              </a:r>
              <a:endParaRPr lang="ru-RU" sz="1000" dirty="0">
                <a:solidFill>
                  <a:srgbClr val="1D1D1A"/>
                </a:solidFill>
                <a:latin typeface="Arial" panose="020B0604020202020204" pitchFamily="34" charset="0"/>
              </a:endParaRPr>
            </a:p>
            <a:p>
              <a:pPr lvl="0" algn="ctr" defTabSz="914400">
                <a:defRPr/>
              </a:pPr>
              <a:r>
                <a:rPr lang="ru-RU" sz="900" dirty="0"/>
                <a:t>(новая технология без базовой линии)</a:t>
              </a:r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E7C30B4C-5DB0-47BD-B27C-4C0FC6150285}"/>
                </a:ext>
              </a:extLst>
            </p:cNvPr>
            <p:cNvSpPr/>
            <p:nvPr/>
          </p:nvSpPr>
          <p:spPr>
            <a:xfrm>
              <a:off x="5398509" y="2924588"/>
              <a:ext cx="1399742" cy="65402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lvl="0" algn="ctr" defTabSz="914400">
                <a:defRPr/>
              </a:pPr>
              <a:r>
                <a:rPr lang="kk-KZ" sz="1050" dirty="0"/>
                <a:t>Точность прогноза:</a:t>
              </a:r>
            </a:p>
            <a:p>
              <a:pPr lvl="0" algn="ctr" defTabSz="914400">
                <a:defRPr/>
              </a:pPr>
              <a:r>
                <a:rPr kumimoji="0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cs typeface="+mn-cs"/>
                </a:rPr>
                <a:t>85%</a:t>
              </a:r>
            </a:p>
            <a:p>
              <a:pPr lvl="0" algn="ctr" defTabSz="914400">
                <a:defRPr/>
              </a:pPr>
              <a:r>
                <a:rPr lang="kk-KZ" sz="1000" dirty="0"/>
                <a:t>(сопоставимо с экспертами)</a:t>
              </a:r>
              <a:endPara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9C7FBEBE-C6EA-4142-8A00-4224DAC9016B}"/>
                </a:ext>
              </a:extLst>
            </p:cNvPr>
            <p:cNvSpPr/>
            <p:nvPr/>
          </p:nvSpPr>
          <p:spPr>
            <a:xfrm>
              <a:off x="7266497" y="2832868"/>
              <a:ext cx="2051462" cy="108491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lvl="0" algn="ctr" defTabSz="914400">
                <a:defRPr/>
              </a:pPr>
              <a:r>
                <a:rPr lang="kk-KZ" sz="1050" dirty="0"/>
                <a:t>Качественная диагностика:</a:t>
              </a:r>
            </a:p>
            <a:p>
              <a:pPr lvl="0" algn="ctr" defTabSz="914400">
                <a:defRPr/>
              </a:pPr>
              <a:r>
                <a:rPr kumimoji="0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cs typeface="+mn-cs"/>
                </a:rPr>
                <a:t>93%</a:t>
              </a:r>
            </a:p>
            <a:p>
              <a:pPr lvl="0" algn="ctr" defTabSz="914400">
                <a:defRPr/>
              </a:pPr>
              <a:r>
                <a:rPr lang="kk-KZ" sz="1050" dirty="0"/>
                <a:t>Прогноз трендов:</a:t>
              </a:r>
            </a:p>
            <a:p>
              <a:pPr lvl="0" algn="ctr" defTabSz="914400">
                <a:defRPr/>
              </a:pPr>
              <a:r>
                <a:rPr kumimoji="0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cs typeface="+mn-cs"/>
                </a:rPr>
                <a:t>86%</a:t>
              </a:r>
            </a:p>
            <a:p>
              <a:r>
                <a:rPr lang="kk-KZ" sz="1000" dirty="0"/>
                <a:t>(традиционные методы: 80–90%)</a:t>
              </a:r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F62F349E-7985-462F-8193-861675E104A2}"/>
                </a:ext>
              </a:extLst>
            </p:cNvPr>
            <p:cNvSpPr/>
            <p:nvPr/>
          </p:nvSpPr>
          <p:spPr>
            <a:xfrm>
              <a:off x="9551295" y="3154478"/>
              <a:ext cx="1909188" cy="83099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lvl="0" algn="ctr" defTabSz="914400">
                <a:defRPr/>
              </a:pPr>
              <a:r>
                <a:rPr lang="kk-KZ" sz="1050" dirty="0"/>
                <a:t>Точность:</a:t>
              </a:r>
            </a:p>
            <a:p>
              <a:pPr lvl="0" algn="ctr" defTabSz="914400">
                <a:defRPr/>
              </a:pPr>
              <a:r>
                <a:rPr kumimoji="0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cs typeface="+mn-cs"/>
                </a:rPr>
                <a:t>90%</a:t>
              </a:r>
            </a:p>
            <a:p>
              <a:pPr lvl="0" algn="ctr" defTabSz="914400">
                <a:defRPr/>
              </a:pPr>
              <a:r>
                <a:rPr lang="kk-KZ" sz="1000" dirty="0"/>
                <a:t>(погрешность традиционных методов: ±15%)</a:t>
              </a:r>
              <a:endPara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+mn-cs"/>
              </a:endParaRPr>
            </a:p>
          </p:txBody>
        </p:sp>
        <p:grpSp>
          <p:nvGrpSpPr>
            <p:cNvPr id="184" name="组合 183">
              <a:extLst>
                <a:ext uri="{FF2B5EF4-FFF2-40B4-BE49-F238E27FC236}">
                  <a16:creationId xmlns:a16="http://schemas.microsoft.com/office/drawing/2014/main" id="{1FA6FF98-7FFA-4672-A559-85D9C6A85161}"/>
                </a:ext>
              </a:extLst>
            </p:cNvPr>
            <p:cNvGrpSpPr/>
            <p:nvPr/>
          </p:nvGrpSpPr>
          <p:grpSpPr>
            <a:xfrm>
              <a:off x="1200021" y="4854609"/>
              <a:ext cx="2021768" cy="654175"/>
              <a:chOff x="905015" y="4867273"/>
              <a:chExt cx="1750415" cy="654175"/>
            </a:xfrm>
          </p:grpSpPr>
          <p:cxnSp>
            <p:nvCxnSpPr>
              <p:cNvPr id="195" name="直接连接符 194">
                <a:extLst>
                  <a:ext uri="{FF2B5EF4-FFF2-40B4-BE49-F238E27FC236}">
                    <a16:creationId xmlns:a16="http://schemas.microsoft.com/office/drawing/2014/main" id="{FCD931AC-9DB5-4A3C-817D-FB878ADC6252}"/>
                  </a:ext>
                </a:extLst>
              </p:cNvPr>
              <p:cNvCxnSpPr/>
              <p:nvPr/>
            </p:nvCxnSpPr>
            <p:spPr>
              <a:xfrm flipH="1">
                <a:off x="905015" y="4867273"/>
                <a:ext cx="175041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666666">
                    <a:lumMod val="40000"/>
                    <a:lumOff val="60000"/>
                  </a:srgbClr>
                </a:solidFill>
                <a:prstDash val="lgDashDotDot"/>
                <a:miter lim="800000"/>
              </a:ln>
              <a:effectLst/>
            </p:spPr>
          </p:cxnSp>
          <p:cxnSp>
            <p:nvCxnSpPr>
              <p:cNvPr id="196" name="直接连接符 195">
                <a:extLst>
                  <a:ext uri="{FF2B5EF4-FFF2-40B4-BE49-F238E27FC236}">
                    <a16:creationId xmlns:a16="http://schemas.microsoft.com/office/drawing/2014/main" id="{2918F4DC-3320-4BB1-8AC3-98161EA8233C}"/>
                  </a:ext>
                </a:extLst>
              </p:cNvPr>
              <p:cNvCxnSpPr/>
              <p:nvPr/>
            </p:nvCxnSpPr>
            <p:spPr>
              <a:xfrm flipH="1">
                <a:off x="905015" y="5521448"/>
                <a:ext cx="175041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666666">
                    <a:lumMod val="40000"/>
                    <a:lumOff val="60000"/>
                  </a:srgbClr>
                </a:solidFill>
                <a:prstDash val="lgDashDotDot"/>
                <a:miter lim="800000"/>
              </a:ln>
              <a:effectLst/>
            </p:spPr>
          </p:cxnSp>
        </p:grpSp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id="{E1ED2E6E-9E96-42D1-B02C-A76CDA301B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49062" y="4392958"/>
              <a:ext cx="1295650" cy="1296000"/>
              <a:chOff x="9079162" y="3935086"/>
              <a:chExt cx="820154" cy="820376"/>
            </a:xfrm>
          </p:grpSpPr>
          <p:grpSp>
            <p:nvGrpSpPr>
              <p:cNvPr id="188" name="组合 52">
                <a:extLst>
                  <a:ext uri="{FF2B5EF4-FFF2-40B4-BE49-F238E27FC236}">
                    <a16:creationId xmlns:a16="http://schemas.microsoft.com/office/drawing/2014/main" id="{2C2BC05E-9C3A-44E7-80C2-35A8FB3D497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079162" y="3935086"/>
                <a:ext cx="820154" cy="820376"/>
                <a:chOff x="1045581" y="1540556"/>
                <a:chExt cx="1773528" cy="1774007"/>
              </a:xfrm>
            </p:grpSpPr>
            <p:sp>
              <p:nvSpPr>
                <p:cNvPr id="190" name="椭圆 189">
                  <a:extLst>
                    <a:ext uri="{FF2B5EF4-FFF2-40B4-BE49-F238E27FC236}">
                      <a16:creationId xmlns:a16="http://schemas.microsoft.com/office/drawing/2014/main" id="{762E9352-F5AF-4A7D-923C-09AD310E58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1277592" y="1772978"/>
                  <a:ext cx="1309504" cy="1309150"/>
                </a:xfrm>
                <a:prstGeom prst="ellipse">
                  <a:avLst/>
                </a:prstGeom>
                <a:solidFill>
                  <a:srgbClr val="C00000"/>
                </a:solidFill>
                <a:ln w="3175" cap="flat" cmpd="sng" algn="ctr">
                  <a:gradFill flip="none" rotWithShape="1">
                    <a:gsLst>
                      <a:gs pos="0">
                        <a:srgbClr val="595757"/>
                      </a:gs>
                      <a:gs pos="100000">
                        <a:srgbClr val="666666">
                          <a:alpha val="0"/>
                        </a:srgbClr>
                      </a:gs>
                    </a:gsLst>
                    <a:lin ang="16200000" scaled="1"/>
                    <a:tileRect/>
                  </a:gradFill>
                  <a:prstDash val="solid"/>
                  <a:round/>
                </a:ln>
                <a:effectLst/>
              </p:spPr>
              <p:txBody>
                <a:bodyPr rtlCol="0" anchor="ctr">
                  <a:noAutofit/>
                </a:bodyPr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548640" rtl="0" eaLnBrk="1" latinLnBrk="0" hangingPunct="1">
                    <a:defRPr sz="1100" kern="1200">
                      <a:solidFill>
                        <a:schemeClr val="lt1"/>
                      </a:solidFill>
                      <a:latin typeface="Arial"/>
                      <a:ea typeface="+mn-ea"/>
                      <a:cs typeface="+mn-cs"/>
                    </a:defRPr>
                  </a:lvl1pPr>
                  <a:lvl2pPr marL="274320" algn="l" defTabSz="548640" rtl="0" eaLnBrk="1" latinLnBrk="0" hangingPunct="1">
                    <a:defRPr sz="1100" kern="1200">
                      <a:solidFill>
                        <a:schemeClr val="lt1"/>
                      </a:solidFill>
                      <a:latin typeface="Arial"/>
                      <a:ea typeface="+mn-ea"/>
                      <a:cs typeface="+mn-cs"/>
                    </a:defRPr>
                  </a:lvl2pPr>
                  <a:lvl3pPr marL="548640" algn="l" defTabSz="548640" rtl="0" eaLnBrk="1" latinLnBrk="0" hangingPunct="1">
                    <a:defRPr sz="1100" kern="1200">
                      <a:solidFill>
                        <a:schemeClr val="lt1"/>
                      </a:solidFill>
                      <a:latin typeface="Arial"/>
                      <a:ea typeface="+mn-ea"/>
                      <a:cs typeface="+mn-cs"/>
                    </a:defRPr>
                  </a:lvl3pPr>
                  <a:lvl4pPr marL="822960" algn="l" defTabSz="548640" rtl="0" eaLnBrk="1" latinLnBrk="0" hangingPunct="1">
                    <a:defRPr sz="1100" kern="1200">
                      <a:solidFill>
                        <a:schemeClr val="lt1"/>
                      </a:solidFill>
                      <a:latin typeface="Arial"/>
                      <a:ea typeface="+mn-ea"/>
                      <a:cs typeface="+mn-cs"/>
                    </a:defRPr>
                  </a:lvl4pPr>
                  <a:lvl5pPr marL="1097280" algn="l" defTabSz="548640" rtl="0" eaLnBrk="1" latinLnBrk="0" hangingPunct="1">
                    <a:defRPr sz="1100" kern="1200">
                      <a:solidFill>
                        <a:schemeClr val="lt1"/>
                      </a:solidFill>
                      <a:latin typeface="Arial"/>
                      <a:ea typeface="+mn-ea"/>
                      <a:cs typeface="+mn-cs"/>
                    </a:defRPr>
                  </a:lvl5pPr>
                  <a:lvl6pPr marL="1372235" algn="l" defTabSz="548640" rtl="0" eaLnBrk="1" latinLnBrk="0" hangingPunct="1">
                    <a:defRPr sz="1100" kern="1200">
                      <a:solidFill>
                        <a:schemeClr val="lt1"/>
                      </a:solidFill>
                      <a:latin typeface="Arial"/>
                      <a:ea typeface="+mn-ea"/>
                      <a:cs typeface="+mn-cs"/>
                    </a:defRPr>
                  </a:lvl6pPr>
                  <a:lvl7pPr marL="1646555" algn="l" defTabSz="548640" rtl="0" eaLnBrk="1" latinLnBrk="0" hangingPunct="1">
                    <a:defRPr sz="1100" kern="1200">
                      <a:solidFill>
                        <a:schemeClr val="lt1"/>
                      </a:solidFill>
                      <a:latin typeface="Arial"/>
                      <a:ea typeface="+mn-ea"/>
                      <a:cs typeface="+mn-cs"/>
                    </a:defRPr>
                  </a:lvl7pPr>
                  <a:lvl8pPr marL="1920875" algn="l" defTabSz="548640" rtl="0" eaLnBrk="1" latinLnBrk="0" hangingPunct="1">
                    <a:defRPr sz="1100" kern="1200">
                      <a:solidFill>
                        <a:schemeClr val="lt1"/>
                      </a:solidFill>
                      <a:latin typeface="Arial"/>
                      <a:ea typeface="+mn-ea"/>
                      <a:cs typeface="+mn-cs"/>
                    </a:defRPr>
                  </a:lvl8pPr>
                  <a:lvl9pPr marL="2195195" algn="l" defTabSz="548640" rtl="0" eaLnBrk="1" latinLnBrk="0" hangingPunct="1">
                    <a:defRPr sz="1100" kern="1200">
                      <a:solidFill>
                        <a:schemeClr val="lt1"/>
                      </a:solidFill>
                      <a:latin typeface="Arial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548640" rtl="0" eaLnBrk="1" fontAlgn="auto" latinLnBrk="0" hangingPunct="1"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1" name="椭圆 190">
                  <a:extLst>
                    <a:ext uri="{FF2B5EF4-FFF2-40B4-BE49-F238E27FC236}">
                      <a16:creationId xmlns:a16="http://schemas.microsoft.com/office/drawing/2014/main" id="{84856365-6986-4715-BDB1-EEBC5F7219B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1223244" y="1718650"/>
                  <a:ext cx="1418201" cy="1417819"/>
                </a:xfrm>
                <a:prstGeom prst="ellipse">
                  <a:avLst/>
                </a:prstGeom>
                <a:noFill/>
                <a:ln w="3175" cap="flat" cmpd="sng" algn="ctr">
                  <a:gradFill flip="none" rotWithShape="1">
                    <a:gsLst>
                      <a:gs pos="68000">
                        <a:srgbClr val="FFFFFF"/>
                      </a:gs>
                      <a:gs pos="0">
                        <a:srgbClr val="595757"/>
                      </a:gs>
                      <a:gs pos="100000">
                        <a:srgbClr val="666666"/>
                      </a:gs>
                      <a:gs pos="35000">
                        <a:srgbClr val="666666">
                          <a:alpha val="0"/>
                        </a:srgbClr>
                      </a:gs>
                    </a:gsLst>
                    <a:lin ang="16200000" scaled="1"/>
                    <a:tileRect/>
                  </a:gradFill>
                  <a:prstDash val="solid"/>
                  <a:round/>
                </a:ln>
                <a:effectLst/>
              </p:spPr>
              <p:txBody>
                <a:bodyPr rtlCol="0" anchor="ctr">
                  <a:noAutofit/>
                </a:bodyPr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548640" rtl="0" eaLnBrk="1" latinLnBrk="0" hangingPunct="1">
                    <a:defRPr sz="1100" kern="1200">
                      <a:solidFill>
                        <a:schemeClr val="lt1"/>
                      </a:solidFill>
                      <a:latin typeface="Arial"/>
                      <a:ea typeface="+mn-ea"/>
                      <a:cs typeface="+mn-cs"/>
                    </a:defRPr>
                  </a:lvl1pPr>
                  <a:lvl2pPr marL="274320" algn="l" defTabSz="548640" rtl="0" eaLnBrk="1" latinLnBrk="0" hangingPunct="1">
                    <a:defRPr sz="1100" kern="1200">
                      <a:solidFill>
                        <a:schemeClr val="lt1"/>
                      </a:solidFill>
                      <a:latin typeface="Arial"/>
                      <a:ea typeface="+mn-ea"/>
                      <a:cs typeface="+mn-cs"/>
                    </a:defRPr>
                  </a:lvl2pPr>
                  <a:lvl3pPr marL="548640" algn="l" defTabSz="548640" rtl="0" eaLnBrk="1" latinLnBrk="0" hangingPunct="1">
                    <a:defRPr sz="1100" kern="1200">
                      <a:solidFill>
                        <a:schemeClr val="lt1"/>
                      </a:solidFill>
                      <a:latin typeface="Arial"/>
                      <a:ea typeface="+mn-ea"/>
                      <a:cs typeface="+mn-cs"/>
                    </a:defRPr>
                  </a:lvl3pPr>
                  <a:lvl4pPr marL="822960" algn="l" defTabSz="548640" rtl="0" eaLnBrk="1" latinLnBrk="0" hangingPunct="1">
                    <a:defRPr sz="1100" kern="1200">
                      <a:solidFill>
                        <a:schemeClr val="lt1"/>
                      </a:solidFill>
                      <a:latin typeface="Arial"/>
                      <a:ea typeface="+mn-ea"/>
                      <a:cs typeface="+mn-cs"/>
                    </a:defRPr>
                  </a:lvl4pPr>
                  <a:lvl5pPr marL="1097280" algn="l" defTabSz="548640" rtl="0" eaLnBrk="1" latinLnBrk="0" hangingPunct="1">
                    <a:defRPr sz="1100" kern="1200">
                      <a:solidFill>
                        <a:schemeClr val="lt1"/>
                      </a:solidFill>
                      <a:latin typeface="Arial"/>
                      <a:ea typeface="+mn-ea"/>
                      <a:cs typeface="+mn-cs"/>
                    </a:defRPr>
                  </a:lvl5pPr>
                  <a:lvl6pPr marL="1372235" algn="l" defTabSz="548640" rtl="0" eaLnBrk="1" latinLnBrk="0" hangingPunct="1">
                    <a:defRPr sz="1100" kern="1200">
                      <a:solidFill>
                        <a:schemeClr val="lt1"/>
                      </a:solidFill>
                      <a:latin typeface="Arial"/>
                      <a:ea typeface="+mn-ea"/>
                      <a:cs typeface="+mn-cs"/>
                    </a:defRPr>
                  </a:lvl6pPr>
                  <a:lvl7pPr marL="1646555" algn="l" defTabSz="548640" rtl="0" eaLnBrk="1" latinLnBrk="0" hangingPunct="1">
                    <a:defRPr sz="1100" kern="1200">
                      <a:solidFill>
                        <a:schemeClr val="lt1"/>
                      </a:solidFill>
                      <a:latin typeface="Arial"/>
                      <a:ea typeface="+mn-ea"/>
                      <a:cs typeface="+mn-cs"/>
                    </a:defRPr>
                  </a:lvl7pPr>
                  <a:lvl8pPr marL="1920875" algn="l" defTabSz="548640" rtl="0" eaLnBrk="1" latinLnBrk="0" hangingPunct="1">
                    <a:defRPr sz="1100" kern="1200">
                      <a:solidFill>
                        <a:schemeClr val="lt1"/>
                      </a:solidFill>
                      <a:latin typeface="Arial"/>
                      <a:ea typeface="+mn-ea"/>
                      <a:cs typeface="+mn-cs"/>
                    </a:defRPr>
                  </a:lvl8pPr>
                  <a:lvl9pPr marL="2195195" algn="l" defTabSz="548640" rtl="0" eaLnBrk="1" latinLnBrk="0" hangingPunct="1">
                    <a:defRPr sz="1100" kern="1200">
                      <a:solidFill>
                        <a:schemeClr val="lt1"/>
                      </a:solidFill>
                      <a:latin typeface="Arial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548640" rtl="0" eaLnBrk="1" fontAlgn="auto" latinLnBrk="0" hangingPunct="1"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2" name="椭圆 191">
                  <a:extLst>
                    <a:ext uri="{FF2B5EF4-FFF2-40B4-BE49-F238E27FC236}">
                      <a16:creationId xmlns:a16="http://schemas.microsoft.com/office/drawing/2014/main" id="{CB211854-03E7-4908-8004-55F26E2CB7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1150937" y="1646362"/>
                  <a:ext cx="1562816" cy="1562394"/>
                </a:xfrm>
                <a:prstGeom prst="ellipse">
                  <a:avLst/>
                </a:prstGeom>
                <a:noFill/>
                <a:ln w="3175" cap="flat" cmpd="sng" algn="ctr">
                  <a:gradFill flip="none" rotWithShape="1">
                    <a:gsLst>
                      <a:gs pos="68000">
                        <a:srgbClr val="FFFFFF"/>
                      </a:gs>
                      <a:gs pos="0">
                        <a:srgbClr val="595757"/>
                      </a:gs>
                      <a:gs pos="100000">
                        <a:srgbClr val="595757"/>
                      </a:gs>
                      <a:gs pos="35000">
                        <a:srgbClr val="666666">
                          <a:alpha val="0"/>
                        </a:srgbClr>
                      </a:gs>
                    </a:gsLst>
                    <a:lin ang="16200000" scaled="1"/>
                    <a:tileRect/>
                  </a:gradFill>
                  <a:prstDash val="dash"/>
                  <a:round/>
                </a:ln>
                <a:effectLst/>
              </p:spPr>
              <p:txBody>
                <a:bodyPr rtlCol="0" anchor="ctr">
                  <a:noAutofit/>
                </a:bodyPr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548640" rtl="0" eaLnBrk="1" latinLnBrk="0" hangingPunct="1">
                    <a:defRPr sz="1100" kern="1200">
                      <a:solidFill>
                        <a:schemeClr val="lt1"/>
                      </a:solidFill>
                      <a:latin typeface="Arial"/>
                      <a:ea typeface="+mn-ea"/>
                      <a:cs typeface="+mn-cs"/>
                    </a:defRPr>
                  </a:lvl1pPr>
                  <a:lvl2pPr marL="274320" algn="l" defTabSz="548640" rtl="0" eaLnBrk="1" latinLnBrk="0" hangingPunct="1">
                    <a:defRPr sz="1100" kern="1200">
                      <a:solidFill>
                        <a:schemeClr val="lt1"/>
                      </a:solidFill>
                      <a:latin typeface="Arial"/>
                      <a:ea typeface="+mn-ea"/>
                      <a:cs typeface="+mn-cs"/>
                    </a:defRPr>
                  </a:lvl2pPr>
                  <a:lvl3pPr marL="548640" algn="l" defTabSz="548640" rtl="0" eaLnBrk="1" latinLnBrk="0" hangingPunct="1">
                    <a:defRPr sz="1100" kern="1200">
                      <a:solidFill>
                        <a:schemeClr val="lt1"/>
                      </a:solidFill>
                      <a:latin typeface="Arial"/>
                      <a:ea typeface="+mn-ea"/>
                      <a:cs typeface="+mn-cs"/>
                    </a:defRPr>
                  </a:lvl3pPr>
                  <a:lvl4pPr marL="822960" algn="l" defTabSz="548640" rtl="0" eaLnBrk="1" latinLnBrk="0" hangingPunct="1">
                    <a:defRPr sz="1100" kern="1200">
                      <a:solidFill>
                        <a:schemeClr val="lt1"/>
                      </a:solidFill>
                      <a:latin typeface="Arial"/>
                      <a:ea typeface="+mn-ea"/>
                      <a:cs typeface="+mn-cs"/>
                    </a:defRPr>
                  </a:lvl4pPr>
                  <a:lvl5pPr marL="1097280" algn="l" defTabSz="548640" rtl="0" eaLnBrk="1" latinLnBrk="0" hangingPunct="1">
                    <a:defRPr sz="1100" kern="1200">
                      <a:solidFill>
                        <a:schemeClr val="lt1"/>
                      </a:solidFill>
                      <a:latin typeface="Arial"/>
                      <a:ea typeface="+mn-ea"/>
                      <a:cs typeface="+mn-cs"/>
                    </a:defRPr>
                  </a:lvl5pPr>
                  <a:lvl6pPr marL="1372235" algn="l" defTabSz="548640" rtl="0" eaLnBrk="1" latinLnBrk="0" hangingPunct="1">
                    <a:defRPr sz="1100" kern="1200">
                      <a:solidFill>
                        <a:schemeClr val="lt1"/>
                      </a:solidFill>
                      <a:latin typeface="Arial"/>
                      <a:ea typeface="+mn-ea"/>
                      <a:cs typeface="+mn-cs"/>
                    </a:defRPr>
                  </a:lvl6pPr>
                  <a:lvl7pPr marL="1646555" algn="l" defTabSz="548640" rtl="0" eaLnBrk="1" latinLnBrk="0" hangingPunct="1">
                    <a:defRPr sz="1100" kern="1200">
                      <a:solidFill>
                        <a:schemeClr val="lt1"/>
                      </a:solidFill>
                      <a:latin typeface="Arial"/>
                      <a:ea typeface="+mn-ea"/>
                      <a:cs typeface="+mn-cs"/>
                    </a:defRPr>
                  </a:lvl7pPr>
                  <a:lvl8pPr marL="1920875" algn="l" defTabSz="548640" rtl="0" eaLnBrk="1" latinLnBrk="0" hangingPunct="1">
                    <a:defRPr sz="1100" kern="1200">
                      <a:solidFill>
                        <a:schemeClr val="lt1"/>
                      </a:solidFill>
                      <a:latin typeface="Arial"/>
                      <a:ea typeface="+mn-ea"/>
                      <a:cs typeface="+mn-cs"/>
                    </a:defRPr>
                  </a:lvl8pPr>
                  <a:lvl9pPr marL="2195195" algn="l" defTabSz="548640" rtl="0" eaLnBrk="1" latinLnBrk="0" hangingPunct="1">
                    <a:defRPr sz="1100" kern="1200">
                      <a:solidFill>
                        <a:schemeClr val="lt1"/>
                      </a:solidFill>
                      <a:latin typeface="Arial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548640" rtl="0" eaLnBrk="1" fontAlgn="auto" latinLnBrk="0" hangingPunct="1"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3" name="弧形 192">
                  <a:extLst>
                    <a:ext uri="{FF2B5EF4-FFF2-40B4-BE49-F238E27FC236}">
                      <a16:creationId xmlns:a16="http://schemas.microsoft.com/office/drawing/2014/main" id="{ED902F41-A7D9-4B9B-BF91-4C913D96CA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1045581" y="1540556"/>
                  <a:ext cx="1773528" cy="1774007"/>
                </a:xfrm>
                <a:prstGeom prst="arc">
                  <a:avLst>
                    <a:gd name="adj1" fmla="val 9343447"/>
                    <a:gd name="adj2" fmla="val 12274028"/>
                  </a:avLst>
                </a:prstGeom>
                <a:noFill/>
                <a:ln w="635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>
                  <a:defPPr>
                    <a:defRPr lang="en-US">
                      <a:solidFill>
                        <a:schemeClr val="tx1"/>
                      </a:solidFill>
                    </a:defRPr>
                  </a:defPPr>
                  <a:lvl1pPr marL="0" algn="l" defTabSz="548640" rtl="0" eaLnBrk="1" latinLnBrk="0" hangingPunct="1">
                    <a:defRPr sz="11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lvl1pPr>
                  <a:lvl2pPr marL="274320" algn="l" defTabSz="548640" rtl="0" eaLnBrk="1" latinLnBrk="0" hangingPunct="1">
                    <a:defRPr sz="11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lvl2pPr>
                  <a:lvl3pPr marL="548640" algn="l" defTabSz="548640" rtl="0" eaLnBrk="1" latinLnBrk="0" hangingPunct="1">
                    <a:defRPr sz="11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lvl3pPr>
                  <a:lvl4pPr marL="822960" algn="l" defTabSz="548640" rtl="0" eaLnBrk="1" latinLnBrk="0" hangingPunct="1">
                    <a:defRPr sz="11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lvl4pPr>
                  <a:lvl5pPr marL="1097280" algn="l" defTabSz="548640" rtl="0" eaLnBrk="1" latinLnBrk="0" hangingPunct="1">
                    <a:defRPr sz="11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lvl5pPr>
                  <a:lvl6pPr marL="1372235" algn="l" defTabSz="548640" rtl="0" eaLnBrk="1" latinLnBrk="0" hangingPunct="1">
                    <a:defRPr sz="11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lvl6pPr>
                  <a:lvl7pPr marL="1646555" algn="l" defTabSz="548640" rtl="0" eaLnBrk="1" latinLnBrk="0" hangingPunct="1">
                    <a:defRPr sz="11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lvl7pPr>
                  <a:lvl8pPr marL="1920875" algn="l" defTabSz="548640" rtl="0" eaLnBrk="1" latinLnBrk="0" hangingPunct="1">
                    <a:defRPr sz="11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lvl8pPr>
                  <a:lvl9pPr marL="2195195" algn="l" defTabSz="548640" rtl="0" eaLnBrk="1" latinLnBrk="0" hangingPunct="1">
                    <a:defRPr sz="11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548640" rtl="0" eaLnBrk="1" fontAlgn="auto" latinLnBrk="0" hangingPunct="1"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4" name="弧形 193">
                  <a:extLst>
                    <a:ext uri="{FF2B5EF4-FFF2-40B4-BE49-F238E27FC236}">
                      <a16:creationId xmlns:a16="http://schemas.microsoft.com/office/drawing/2014/main" id="{B1C38A5C-64A3-4F61-97CE-AE4DC3A120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1045581" y="1540556"/>
                  <a:ext cx="1773528" cy="1774007"/>
                </a:xfrm>
                <a:prstGeom prst="arc">
                  <a:avLst>
                    <a:gd name="adj1" fmla="val 20230608"/>
                    <a:gd name="adj2" fmla="val 1332633"/>
                  </a:avLst>
                </a:prstGeom>
                <a:noFill/>
                <a:ln w="635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>
                  <a:defPPr>
                    <a:defRPr lang="en-US">
                      <a:solidFill>
                        <a:schemeClr val="tx1"/>
                      </a:solidFill>
                    </a:defRPr>
                  </a:defPPr>
                  <a:lvl1pPr marL="0" algn="l" defTabSz="548640" rtl="0" eaLnBrk="1" latinLnBrk="0" hangingPunct="1">
                    <a:defRPr sz="11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lvl1pPr>
                  <a:lvl2pPr marL="274320" algn="l" defTabSz="548640" rtl="0" eaLnBrk="1" latinLnBrk="0" hangingPunct="1">
                    <a:defRPr sz="11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lvl2pPr>
                  <a:lvl3pPr marL="548640" algn="l" defTabSz="548640" rtl="0" eaLnBrk="1" latinLnBrk="0" hangingPunct="1">
                    <a:defRPr sz="11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lvl3pPr>
                  <a:lvl4pPr marL="822960" algn="l" defTabSz="548640" rtl="0" eaLnBrk="1" latinLnBrk="0" hangingPunct="1">
                    <a:defRPr sz="11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lvl4pPr>
                  <a:lvl5pPr marL="1097280" algn="l" defTabSz="548640" rtl="0" eaLnBrk="1" latinLnBrk="0" hangingPunct="1">
                    <a:defRPr sz="11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lvl5pPr>
                  <a:lvl6pPr marL="1372235" algn="l" defTabSz="548640" rtl="0" eaLnBrk="1" latinLnBrk="0" hangingPunct="1">
                    <a:defRPr sz="11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lvl6pPr>
                  <a:lvl7pPr marL="1646555" algn="l" defTabSz="548640" rtl="0" eaLnBrk="1" latinLnBrk="0" hangingPunct="1">
                    <a:defRPr sz="11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lvl7pPr>
                  <a:lvl8pPr marL="1920875" algn="l" defTabSz="548640" rtl="0" eaLnBrk="1" latinLnBrk="0" hangingPunct="1">
                    <a:defRPr sz="11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lvl8pPr>
                  <a:lvl9pPr marL="2195195" algn="l" defTabSz="548640" rtl="0" eaLnBrk="1" latinLnBrk="0" hangingPunct="1">
                    <a:defRPr sz="11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548640" rtl="0" eaLnBrk="1" fontAlgn="auto" latinLnBrk="0" hangingPunct="1"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541E26C5-2989-4F5D-B3F8-94AA6C1C4454}"/>
                  </a:ext>
                </a:extLst>
              </p:cNvPr>
              <p:cNvSpPr/>
              <p:nvPr/>
            </p:nvSpPr>
            <p:spPr>
              <a:xfrm>
                <a:off x="9191879" y="4189984"/>
                <a:ext cx="609029" cy="331201"/>
              </a:xfrm>
              <a:prstGeom prst="rect">
                <a:avLst/>
              </a:prstGeom>
              <a:noFill/>
            </p:spPr>
            <p:txBody>
              <a:bodyPr wrap="none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buClrTx/>
                  <a:buSzTx/>
                  <a:buFontTx/>
                  <a:buNone/>
                  <a:tabLst/>
                  <a:defRPr/>
                </a:pPr>
                <a:r>
                  <a:rPr kumimoji="0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20%</a:t>
                </a:r>
                <a:endPara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pic>
          <p:nvPicPr>
            <p:cNvPr id="186" name="Picture 19" descr="\\Bchief-sever180\共享\华为\2016\6月\D-201606417-金融营销材料设计-刘泉\文件\link\组 26.png">
              <a:extLst>
                <a:ext uri="{FF2B5EF4-FFF2-40B4-BE49-F238E27FC236}">
                  <a16:creationId xmlns:a16="http://schemas.microsoft.com/office/drawing/2014/main" id="{9A37BEB0-A09E-4085-9801-453B2DB503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grayscl/>
            </a:blip>
            <a:srcRect/>
            <a:stretch>
              <a:fillRect/>
            </a:stretch>
          </p:blipFill>
          <p:spPr bwMode="auto">
            <a:xfrm rot="5400000">
              <a:off x="3050764" y="4973045"/>
              <a:ext cx="1137592" cy="417301"/>
            </a:xfrm>
            <a:prstGeom prst="rect">
              <a:avLst/>
            </a:prstGeom>
            <a:noFill/>
          </p:spPr>
        </p:pic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A01A2EE5-022C-46F4-8815-9A696052115A}"/>
                </a:ext>
              </a:extLst>
            </p:cNvPr>
            <p:cNvCxnSpPr/>
            <p:nvPr/>
          </p:nvCxnSpPr>
          <p:spPr>
            <a:xfrm flipH="1">
              <a:off x="4712381" y="1477525"/>
              <a:ext cx="2772000" cy="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65149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A758D-6431-C762-F879-F94CE1A96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40">
            <a:extLst>
              <a:ext uri="{FF2B5EF4-FFF2-40B4-BE49-F238E27FC236}">
                <a16:creationId xmlns:a16="http://schemas.microsoft.com/office/drawing/2014/main" id="{C3DA8F9F-C031-EDC2-3322-262183AC0EDC}"/>
              </a:ext>
            </a:extLst>
          </p:cNvPr>
          <p:cNvSpPr/>
          <p:nvPr/>
        </p:nvSpPr>
        <p:spPr>
          <a:xfrm>
            <a:off x="6465581" y="2140072"/>
            <a:ext cx="2439984" cy="648000"/>
          </a:xfrm>
          <a:custGeom>
            <a:avLst/>
            <a:gdLst>
              <a:gd name="connsiteX0" fmla="*/ 0 w 2438837"/>
              <a:gd name="connsiteY0" fmla="*/ 0 h 552766"/>
              <a:gd name="connsiteX1" fmla="*/ 2438837 w 2438837"/>
              <a:gd name="connsiteY1" fmla="*/ 0 h 552766"/>
              <a:gd name="connsiteX2" fmla="*/ 2438837 w 2438837"/>
              <a:gd name="connsiteY2" fmla="*/ 552766 h 552766"/>
              <a:gd name="connsiteX3" fmla="*/ 0 w 2438837"/>
              <a:gd name="connsiteY3" fmla="*/ 552766 h 552766"/>
              <a:gd name="connsiteX4" fmla="*/ 0 w 2438837"/>
              <a:gd name="connsiteY4" fmla="*/ 0 h 552766"/>
              <a:gd name="connsiteX0" fmla="*/ 984738 w 2438837"/>
              <a:gd name="connsiteY0" fmla="*/ 0 h 732520"/>
              <a:gd name="connsiteX1" fmla="*/ 2438837 w 2438837"/>
              <a:gd name="connsiteY1" fmla="*/ 179754 h 732520"/>
              <a:gd name="connsiteX2" fmla="*/ 2438837 w 2438837"/>
              <a:gd name="connsiteY2" fmla="*/ 732520 h 732520"/>
              <a:gd name="connsiteX3" fmla="*/ 0 w 2438837"/>
              <a:gd name="connsiteY3" fmla="*/ 732520 h 732520"/>
              <a:gd name="connsiteX4" fmla="*/ 984738 w 2438837"/>
              <a:gd name="connsiteY4" fmla="*/ 0 h 732520"/>
              <a:gd name="connsiteX0" fmla="*/ 984738 w 3126591"/>
              <a:gd name="connsiteY0" fmla="*/ 62523 h 795043"/>
              <a:gd name="connsiteX1" fmla="*/ 3126591 w 3126591"/>
              <a:gd name="connsiteY1" fmla="*/ 0 h 795043"/>
              <a:gd name="connsiteX2" fmla="*/ 2438837 w 3126591"/>
              <a:gd name="connsiteY2" fmla="*/ 795043 h 795043"/>
              <a:gd name="connsiteX3" fmla="*/ 0 w 3126591"/>
              <a:gd name="connsiteY3" fmla="*/ 795043 h 795043"/>
              <a:gd name="connsiteX4" fmla="*/ 984738 w 3126591"/>
              <a:gd name="connsiteY4" fmla="*/ 62523 h 795043"/>
              <a:gd name="connsiteX0" fmla="*/ 2172676 w 3126591"/>
              <a:gd name="connsiteY0" fmla="*/ 0 h 818489"/>
              <a:gd name="connsiteX1" fmla="*/ 3126591 w 3126591"/>
              <a:gd name="connsiteY1" fmla="*/ 23446 h 818489"/>
              <a:gd name="connsiteX2" fmla="*/ 2438837 w 3126591"/>
              <a:gd name="connsiteY2" fmla="*/ 818489 h 818489"/>
              <a:gd name="connsiteX3" fmla="*/ 0 w 3126591"/>
              <a:gd name="connsiteY3" fmla="*/ 818489 h 818489"/>
              <a:gd name="connsiteX4" fmla="*/ 2172676 w 3126591"/>
              <a:gd name="connsiteY4" fmla="*/ 0 h 818489"/>
              <a:gd name="connsiteX0" fmla="*/ 2649414 w 3603329"/>
              <a:gd name="connsiteY0" fmla="*/ 0 h 834120"/>
              <a:gd name="connsiteX1" fmla="*/ 3603329 w 3603329"/>
              <a:gd name="connsiteY1" fmla="*/ 23446 h 834120"/>
              <a:gd name="connsiteX2" fmla="*/ 2915575 w 3603329"/>
              <a:gd name="connsiteY2" fmla="*/ 818489 h 834120"/>
              <a:gd name="connsiteX3" fmla="*/ 0 w 3603329"/>
              <a:gd name="connsiteY3" fmla="*/ 834120 h 834120"/>
              <a:gd name="connsiteX4" fmla="*/ 2649414 w 3603329"/>
              <a:gd name="connsiteY4" fmla="*/ 0 h 834120"/>
              <a:gd name="connsiteX0" fmla="*/ 2649414 w 3603329"/>
              <a:gd name="connsiteY0" fmla="*/ 0 h 834120"/>
              <a:gd name="connsiteX1" fmla="*/ 3603329 w 3603329"/>
              <a:gd name="connsiteY1" fmla="*/ 23446 h 834120"/>
              <a:gd name="connsiteX2" fmla="*/ 3259452 w 3603329"/>
              <a:gd name="connsiteY2" fmla="*/ 834120 h 834120"/>
              <a:gd name="connsiteX3" fmla="*/ 0 w 3603329"/>
              <a:gd name="connsiteY3" fmla="*/ 834120 h 834120"/>
              <a:gd name="connsiteX4" fmla="*/ 2649414 w 3603329"/>
              <a:gd name="connsiteY4" fmla="*/ 0 h 834120"/>
              <a:gd name="connsiteX0" fmla="*/ 289168 w 3603329"/>
              <a:gd name="connsiteY0" fmla="*/ 62523 h 810674"/>
              <a:gd name="connsiteX1" fmla="*/ 3603329 w 3603329"/>
              <a:gd name="connsiteY1" fmla="*/ 0 h 810674"/>
              <a:gd name="connsiteX2" fmla="*/ 3259452 w 3603329"/>
              <a:gd name="connsiteY2" fmla="*/ 810674 h 810674"/>
              <a:gd name="connsiteX3" fmla="*/ 0 w 3603329"/>
              <a:gd name="connsiteY3" fmla="*/ 810674 h 810674"/>
              <a:gd name="connsiteX4" fmla="*/ 289168 w 3603329"/>
              <a:gd name="connsiteY4" fmla="*/ 62523 h 810674"/>
              <a:gd name="connsiteX0" fmla="*/ 289168 w 4494283"/>
              <a:gd name="connsiteY0" fmla="*/ 62523 h 834121"/>
              <a:gd name="connsiteX1" fmla="*/ 3603329 w 4494283"/>
              <a:gd name="connsiteY1" fmla="*/ 0 h 834121"/>
              <a:gd name="connsiteX2" fmla="*/ 4494283 w 4494283"/>
              <a:gd name="connsiteY2" fmla="*/ 834121 h 834121"/>
              <a:gd name="connsiteX3" fmla="*/ 0 w 4494283"/>
              <a:gd name="connsiteY3" fmla="*/ 810674 h 834121"/>
              <a:gd name="connsiteX4" fmla="*/ 289168 w 4494283"/>
              <a:gd name="connsiteY4" fmla="*/ 62523 h 834121"/>
              <a:gd name="connsiteX0" fmla="*/ 289168 w 4494283"/>
              <a:gd name="connsiteY0" fmla="*/ 62523 h 834121"/>
              <a:gd name="connsiteX1" fmla="*/ 3978467 w 4494283"/>
              <a:gd name="connsiteY1" fmla="*/ 0 h 834121"/>
              <a:gd name="connsiteX2" fmla="*/ 4494283 w 4494283"/>
              <a:gd name="connsiteY2" fmla="*/ 834121 h 834121"/>
              <a:gd name="connsiteX3" fmla="*/ 0 w 4494283"/>
              <a:gd name="connsiteY3" fmla="*/ 810674 h 834121"/>
              <a:gd name="connsiteX4" fmla="*/ 289168 w 4494283"/>
              <a:gd name="connsiteY4" fmla="*/ 62523 h 834121"/>
              <a:gd name="connsiteX0" fmla="*/ 734645 w 4494283"/>
              <a:gd name="connsiteY0" fmla="*/ 15631 h 834121"/>
              <a:gd name="connsiteX1" fmla="*/ 3978467 w 4494283"/>
              <a:gd name="connsiteY1" fmla="*/ 0 h 834121"/>
              <a:gd name="connsiteX2" fmla="*/ 4494283 w 4494283"/>
              <a:gd name="connsiteY2" fmla="*/ 834121 h 834121"/>
              <a:gd name="connsiteX3" fmla="*/ 0 w 4494283"/>
              <a:gd name="connsiteY3" fmla="*/ 810674 h 834121"/>
              <a:gd name="connsiteX4" fmla="*/ 734645 w 4494283"/>
              <a:gd name="connsiteY4" fmla="*/ 15631 h 834121"/>
              <a:gd name="connsiteX0" fmla="*/ 719014 w 4494283"/>
              <a:gd name="connsiteY0" fmla="*/ 0 h 834121"/>
              <a:gd name="connsiteX1" fmla="*/ 3978467 w 4494283"/>
              <a:gd name="connsiteY1" fmla="*/ 0 h 834121"/>
              <a:gd name="connsiteX2" fmla="*/ 4494283 w 4494283"/>
              <a:gd name="connsiteY2" fmla="*/ 834121 h 834121"/>
              <a:gd name="connsiteX3" fmla="*/ 0 w 4494283"/>
              <a:gd name="connsiteY3" fmla="*/ 810674 h 834121"/>
              <a:gd name="connsiteX4" fmla="*/ 719014 w 4494283"/>
              <a:gd name="connsiteY4" fmla="*/ 0 h 834121"/>
              <a:gd name="connsiteX0" fmla="*/ 725594 w 4500863"/>
              <a:gd name="connsiteY0" fmla="*/ 0 h 834121"/>
              <a:gd name="connsiteX1" fmla="*/ 3985047 w 4500863"/>
              <a:gd name="connsiteY1" fmla="*/ 0 h 834121"/>
              <a:gd name="connsiteX2" fmla="*/ 4500863 w 4500863"/>
              <a:gd name="connsiteY2" fmla="*/ 834121 h 834121"/>
              <a:gd name="connsiteX3" fmla="*/ 0 w 4500863"/>
              <a:gd name="connsiteY3" fmla="*/ 826305 h 834121"/>
              <a:gd name="connsiteX4" fmla="*/ 725594 w 4500863"/>
              <a:gd name="connsiteY4" fmla="*/ 0 h 834121"/>
              <a:gd name="connsiteX0" fmla="*/ 725594 w 4494282"/>
              <a:gd name="connsiteY0" fmla="*/ 0 h 826305"/>
              <a:gd name="connsiteX1" fmla="*/ 3985047 w 4494282"/>
              <a:gd name="connsiteY1" fmla="*/ 0 h 826305"/>
              <a:gd name="connsiteX2" fmla="*/ 4494282 w 4494282"/>
              <a:gd name="connsiteY2" fmla="*/ 810675 h 826305"/>
              <a:gd name="connsiteX3" fmla="*/ 0 w 4494282"/>
              <a:gd name="connsiteY3" fmla="*/ 826305 h 826305"/>
              <a:gd name="connsiteX4" fmla="*/ 725594 w 4494282"/>
              <a:gd name="connsiteY4" fmla="*/ 0 h 826305"/>
              <a:gd name="connsiteX0" fmla="*/ 725594 w 4487702"/>
              <a:gd name="connsiteY0" fmla="*/ 0 h 826305"/>
              <a:gd name="connsiteX1" fmla="*/ 3985047 w 4487702"/>
              <a:gd name="connsiteY1" fmla="*/ 0 h 826305"/>
              <a:gd name="connsiteX2" fmla="*/ 4487702 w 4487702"/>
              <a:gd name="connsiteY2" fmla="*/ 818490 h 826305"/>
              <a:gd name="connsiteX3" fmla="*/ 0 w 4487702"/>
              <a:gd name="connsiteY3" fmla="*/ 826305 h 826305"/>
              <a:gd name="connsiteX4" fmla="*/ 725594 w 4487702"/>
              <a:gd name="connsiteY4" fmla="*/ 0 h 826305"/>
              <a:gd name="connsiteX0" fmla="*/ 738754 w 4500862"/>
              <a:gd name="connsiteY0" fmla="*/ 0 h 826305"/>
              <a:gd name="connsiteX1" fmla="*/ 3998207 w 4500862"/>
              <a:gd name="connsiteY1" fmla="*/ 0 h 826305"/>
              <a:gd name="connsiteX2" fmla="*/ 4500862 w 4500862"/>
              <a:gd name="connsiteY2" fmla="*/ 818490 h 826305"/>
              <a:gd name="connsiteX3" fmla="*/ 0 w 4500862"/>
              <a:gd name="connsiteY3" fmla="*/ 826305 h 826305"/>
              <a:gd name="connsiteX4" fmla="*/ 738754 w 4500862"/>
              <a:gd name="connsiteY4" fmla="*/ 0 h 826305"/>
              <a:gd name="connsiteX0" fmla="*/ 719014 w 4481122"/>
              <a:gd name="connsiteY0" fmla="*/ 0 h 818490"/>
              <a:gd name="connsiteX1" fmla="*/ 3978467 w 4481122"/>
              <a:gd name="connsiteY1" fmla="*/ 0 h 818490"/>
              <a:gd name="connsiteX2" fmla="*/ 4481122 w 4481122"/>
              <a:gd name="connsiteY2" fmla="*/ 818490 h 818490"/>
              <a:gd name="connsiteX3" fmla="*/ 0 w 4481122"/>
              <a:gd name="connsiteY3" fmla="*/ 810675 h 818490"/>
              <a:gd name="connsiteX4" fmla="*/ 719014 w 4481122"/>
              <a:gd name="connsiteY4" fmla="*/ 0 h 818490"/>
              <a:gd name="connsiteX0" fmla="*/ 640052 w 4481122"/>
              <a:gd name="connsiteY0" fmla="*/ 0 h 826305"/>
              <a:gd name="connsiteX1" fmla="*/ 3978467 w 4481122"/>
              <a:gd name="connsiteY1" fmla="*/ 7815 h 826305"/>
              <a:gd name="connsiteX2" fmla="*/ 4481122 w 4481122"/>
              <a:gd name="connsiteY2" fmla="*/ 826305 h 826305"/>
              <a:gd name="connsiteX3" fmla="*/ 0 w 4481122"/>
              <a:gd name="connsiteY3" fmla="*/ 818490 h 826305"/>
              <a:gd name="connsiteX4" fmla="*/ 640052 w 4481122"/>
              <a:gd name="connsiteY4" fmla="*/ 0 h 826305"/>
              <a:gd name="connsiteX0" fmla="*/ 640052 w 4481122"/>
              <a:gd name="connsiteY0" fmla="*/ 0 h 826305"/>
              <a:gd name="connsiteX1" fmla="*/ 3978467 w 4481122"/>
              <a:gd name="connsiteY1" fmla="*/ 7815 h 826305"/>
              <a:gd name="connsiteX2" fmla="*/ 4481122 w 4481122"/>
              <a:gd name="connsiteY2" fmla="*/ 826305 h 826305"/>
              <a:gd name="connsiteX3" fmla="*/ 0 w 4481122"/>
              <a:gd name="connsiteY3" fmla="*/ 818490 h 826305"/>
              <a:gd name="connsiteX4" fmla="*/ 640052 w 4481122"/>
              <a:gd name="connsiteY4" fmla="*/ 0 h 82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81122" h="826305">
                <a:moveTo>
                  <a:pt x="640052" y="0"/>
                </a:moveTo>
                <a:lnTo>
                  <a:pt x="3978467" y="7815"/>
                </a:lnTo>
                <a:lnTo>
                  <a:pt x="4481122" y="826305"/>
                </a:lnTo>
                <a:lnTo>
                  <a:pt x="0" y="818490"/>
                </a:lnTo>
                <a:lnTo>
                  <a:pt x="640052" y="0"/>
                </a:ln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rgbClr val="1D1D1A">
                  <a:lumMod val="40000"/>
                  <a:lumOff val="60000"/>
                </a:srgbClr>
              </a:gs>
            </a:gsLst>
            <a:lin ang="16200000" scaled="1"/>
            <a:tileRect/>
          </a:gra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46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998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29F7E1EF-A90A-AA1B-71CC-A2DDDE9D0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354" y="260172"/>
            <a:ext cx="10740640" cy="4419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Что такое современные модели ИИ?</a:t>
            </a:r>
            <a:endParaRPr b="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5" name="文本框 374">
            <a:extLst>
              <a:ext uri="{FF2B5EF4-FFF2-40B4-BE49-F238E27FC236}">
                <a16:creationId xmlns:a16="http://schemas.microsoft.com/office/drawing/2014/main" id="{95E3C4BB-9C98-4465-CA87-9374CBBA4D0C}"/>
              </a:ext>
            </a:extLst>
          </p:cNvPr>
          <p:cNvSpPr txBox="1"/>
          <p:nvPr/>
        </p:nvSpPr>
        <p:spPr>
          <a:xfrm>
            <a:off x="495332" y="3896429"/>
            <a:ext cx="2090496" cy="6463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k-KZ" sz="1400" b="1" dirty="0"/>
              <a:t>Примеры флагманских моделей</a:t>
            </a:r>
          </a:p>
        </p:txBody>
      </p:sp>
      <p:sp>
        <p:nvSpPr>
          <p:cNvPr id="379" name="矩形 40">
            <a:extLst>
              <a:ext uri="{FF2B5EF4-FFF2-40B4-BE49-F238E27FC236}">
                <a16:creationId xmlns:a16="http://schemas.microsoft.com/office/drawing/2014/main" id="{9233A347-8D1C-BA2D-5F9D-9689FFF079D5}"/>
              </a:ext>
            </a:extLst>
          </p:cNvPr>
          <p:cNvSpPr/>
          <p:nvPr/>
        </p:nvSpPr>
        <p:spPr>
          <a:xfrm>
            <a:off x="563198" y="1703674"/>
            <a:ext cx="2783643" cy="648000"/>
          </a:xfrm>
          <a:custGeom>
            <a:avLst/>
            <a:gdLst>
              <a:gd name="connsiteX0" fmla="*/ 0 w 2438837"/>
              <a:gd name="connsiteY0" fmla="*/ 0 h 552766"/>
              <a:gd name="connsiteX1" fmla="*/ 2438837 w 2438837"/>
              <a:gd name="connsiteY1" fmla="*/ 0 h 552766"/>
              <a:gd name="connsiteX2" fmla="*/ 2438837 w 2438837"/>
              <a:gd name="connsiteY2" fmla="*/ 552766 h 552766"/>
              <a:gd name="connsiteX3" fmla="*/ 0 w 2438837"/>
              <a:gd name="connsiteY3" fmla="*/ 552766 h 552766"/>
              <a:gd name="connsiteX4" fmla="*/ 0 w 2438837"/>
              <a:gd name="connsiteY4" fmla="*/ 0 h 552766"/>
              <a:gd name="connsiteX0" fmla="*/ 984738 w 2438837"/>
              <a:gd name="connsiteY0" fmla="*/ 0 h 732520"/>
              <a:gd name="connsiteX1" fmla="*/ 2438837 w 2438837"/>
              <a:gd name="connsiteY1" fmla="*/ 179754 h 732520"/>
              <a:gd name="connsiteX2" fmla="*/ 2438837 w 2438837"/>
              <a:gd name="connsiteY2" fmla="*/ 732520 h 732520"/>
              <a:gd name="connsiteX3" fmla="*/ 0 w 2438837"/>
              <a:gd name="connsiteY3" fmla="*/ 732520 h 732520"/>
              <a:gd name="connsiteX4" fmla="*/ 984738 w 2438837"/>
              <a:gd name="connsiteY4" fmla="*/ 0 h 732520"/>
              <a:gd name="connsiteX0" fmla="*/ 984738 w 3126591"/>
              <a:gd name="connsiteY0" fmla="*/ 62523 h 795043"/>
              <a:gd name="connsiteX1" fmla="*/ 3126591 w 3126591"/>
              <a:gd name="connsiteY1" fmla="*/ 0 h 795043"/>
              <a:gd name="connsiteX2" fmla="*/ 2438837 w 3126591"/>
              <a:gd name="connsiteY2" fmla="*/ 795043 h 795043"/>
              <a:gd name="connsiteX3" fmla="*/ 0 w 3126591"/>
              <a:gd name="connsiteY3" fmla="*/ 795043 h 795043"/>
              <a:gd name="connsiteX4" fmla="*/ 984738 w 3126591"/>
              <a:gd name="connsiteY4" fmla="*/ 62523 h 795043"/>
              <a:gd name="connsiteX0" fmla="*/ 2172676 w 3126591"/>
              <a:gd name="connsiteY0" fmla="*/ 0 h 818489"/>
              <a:gd name="connsiteX1" fmla="*/ 3126591 w 3126591"/>
              <a:gd name="connsiteY1" fmla="*/ 23446 h 818489"/>
              <a:gd name="connsiteX2" fmla="*/ 2438837 w 3126591"/>
              <a:gd name="connsiteY2" fmla="*/ 818489 h 818489"/>
              <a:gd name="connsiteX3" fmla="*/ 0 w 3126591"/>
              <a:gd name="connsiteY3" fmla="*/ 818489 h 818489"/>
              <a:gd name="connsiteX4" fmla="*/ 2172676 w 3126591"/>
              <a:gd name="connsiteY4" fmla="*/ 0 h 818489"/>
              <a:gd name="connsiteX0" fmla="*/ 2649414 w 3603329"/>
              <a:gd name="connsiteY0" fmla="*/ 0 h 834120"/>
              <a:gd name="connsiteX1" fmla="*/ 3603329 w 3603329"/>
              <a:gd name="connsiteY1" fmla="*/ 23446 h 834120"/>
              <a:gd name="connsiteX2" fmla="*/ 2915575 w 3603329"/>
              <a:gd name="connsiteY2" fmla="*/ 818489 h 834120"/>
              <a:gd name="connsiteX3" fmla="*/ 0 w 3603329"/>
              <a:gd name="connsiteY3" fmla="*/ 834120 h 834120"/>
              <a:gd name="connsiteX4" fmla="*/ 2649414 w 3603329"/>
              <a:gd name="connsiteY4" fmla="*/ 0 h 834120"/>
              <a:gd name="connsiteX0" fmla="*/ 2649414 w 3603329"/>
              <a:gd name="connsiteY0" fmla="*/ 0 h 834120"/>
              <a:gd name="connsiteX1" fmla="*/ 3603329 w 3603329"/>
              <a:gd name="connsiteY1" fmla="*/ 23446 h 834120"/>
              <a:gd name="connsiteX2" fmla="*/ 3259452 w 3603329"/>
              <a:gd name="connsiteY2" fmla="*/ 834120 h 834120"/>
              <a:gd name="connsiteX3" fmla="*/ 0 w 3603329"/>
              <a:gd name="connsiteY3" fmla="*/ 834120 h 834120"/>
              <a:gd name="connsiteX4" fmla="*/ 2649414 w 3603329"/>
              <a:gd name="connsiteY4" fmla="*/ 0 h 834120"/>
              <a:gd name="connsiteX0" fmla="*/ 2649414 w 4040991"/>
              <a:gd name="connsiteY0" fmla="*/ 0 h 834120"/>
              <a:gd name="connsiteX1" fmla="*/ 4040991 w 4040991"/>
              <a:gd name="connsiteY1" fmla="*/ 7815 h 834120"/>
              <a:gd name="connsiteX2" fmla="*/ 3259452 w 4040991"/>
              <a:gd name="connsiteY2" fmla="*/ 834120 h 834120"/>
              <a:gd name="connsiteX3" fmla="*/ 0 w 4040991"/>
              <a:gd name="connsiteY3" fmla="*/ 834120 h 834120"/>
              <a:gd name="connsiteX4" fmla="*/ 2649414 w 4040991"/>
              <a:gd name="connsiteY4" fmla="*/ 0 h 834120"/>
              <a:gd name="connsiteX0" fmla="*/ 2649414 w 4204893"/>
              <a:gd name="connsiteY0" fmla="*/ 0 h 834120"/>
              <a:gd name="connsiteX1" fmla="*/ 4204893 w 4204893"/>
              <a:gd name="connsiteY1" fmla="*/ 15630 h 834120"/>
              <a:gd name="connsiteX2" fmla="*/ 3259452 w 4204893"/>
              <a:gd name="connsiteY2" fmla="*/ 834120 h 834120"/>
              <a:gd name="connsiteX3" fmla="*/ 0 w 4204893"/>
              <a:gd name="connsiteY3" fmla="*/ 834120 h 834120"/>
              <a:gd name="connsiteX4" fmla="*/ 2649414 w 4204893"/>
              <a:gd name="connsiteY4" fmla="*/ 0 h 83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4893" h="834120">
                <a:moveTo>
                  <a:pt x="2649414" y="0"/>
                </a:moveTo>
                <a:lnTo>
                  <a:pt x="4204893" y="15630"/>
                </a:lnTo>
                <a:lnTo>
                  <a:pt x="3259452" y="834120"/>
                </a:lnTo>
                <a:lnTo>
                  <a:pt x="0" y="834120"/>
                </a:lnTo>
                <a:lnTo>
                  <a:pt x="2649414" y="0"/>
                </a:ln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rgbClr val="1D1D1A">
                  <a:lumMod val="40000"/>
                  <a:lumOff val="60000"/>
                </a:srgbClr>
              </a:gs>
            </a:gsLst>
            <a:lin ang="2700000" scaled="1"/>
            <a:tileRect/>
          </a:gra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46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998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sp>
        <p:nvSpPr>
          <p:cNvPr id="380" name="矩形 40">
            <a:extLst>
              <a:ext uri="{FF2B5EF4-FFF2-40B4-BE49-F238E27FC236}">
                <a16:creationId xmlns:a16="http://schemas.microsoft.com/office/drawing/2014/main" id="{DFB0FD33-4617-B670-5C10-B65C9E30D64C}"/>
              </a:ext>
            </a:extLst>
          </p:cNvPr>
          <p:cNvSpPr/>
          <p:nvPr/>
        </p:nvSpPr>
        <p:spPr>
          <a:xfrm>
            <a:off x="3519795" y="2137789"/>
            <a:ext cx="2439984" cy="648000"/>
          </a:xfrm>
          <a:custGeom>
            <a:avLst/>
            <a:gdLst>
              <a:gd name="connsiteX0" fmla="*/ 0 w 2438837"/>
              <a:gd name="connsiteY0" fmla="*/ 0 h 552766"/>
              <a:gd name="connsiteX1" fmla="*/ 2438837 w 2438837"/>
              <a:gd name="connsiteY1" fmla="*/ 0 h 552766"/>
              <a:gd name="connsiteX2" fmla="*/ 2438837 w 2438837"/>
              <a:gd name="connsiteY2" fmla="*/ 552766 h 552766"/>
              <a:gd name="connsiteX3" fmla="*/ 0 w 2438837"/>
              <a:gd name="connsiteY3" fmla="*/ 552766 h 552766"/>
              <a:gd name="connsiteX4" fmla="*/ 0 w 2438837"/>
              <a:gd name="connsiteY4" fmla="*/ 0 h 552766"/>
              <a:gd name="connsiteX0" fmla="*/ 984738 w 2438837"/>
              <a:gd name="connsiteY0" fmla="*/ 0 h 732520"/>
              <a:gd name="connsiteX1" fmla="*/ 2438837 w 2438837"/>
              <a:gd name="connsiteY1" fmla="*/ 179754 h 732520"/>
              <a:gd name="connsiteX2" fmla="*/ 2438837 w 2438837"/>
              <a:gd name="connsiteY2" fmla="*/ 732520 h 732520"/>
              <a:gd name="connsiteX3" fmla="*/ 0 w 2438837"/>
              <a:gd name="connsiteY3" fmla="*/ 732520 h 732520"/>
              <a:gd name="connsiteX4" fmla="*/ 984738 w 2438837"/>
              <a:gd name="connsiteY4" fmla="*/ 0 h 732520"/>
              <a:gd name="connsiteX0" fmla="*/ 984738 w 3126591"/>
              <a:gd name="connsiteY0" fmla="*/ 62523 h 795043"/>
              <a:gd name="connsiteX1" fmla="*/ 3126591 w 3126591"/>
              <a:gd name="connsiteY1" fmla="*/ 0 h 795043"/>
              <a:gd name="connsiteX2" fmla="*/ 2438837 w 3126591"/>
              <a:gd name="connsiteY2" fmla="*/ 795043 h 795043"/>
              <a:gd name="connsiteX3" fmla="*/ 0 w 3126591"/>
              <a:gd name="connsiteY3" fmla="*/ 795043 h 795043"/>
              <a:gd name="connsiteX4" fmla="*/ 984738 w 3126591"/>
              <a:gd name="connsiteY4" fmla="*/ 62523 h 795043"/>
              <a:gd name="connsiteX0" fmla="*/ 2172676 w 3126591"/>
              <a:gd name="connsiteY0" fmla="*/ 0 h 818489"/>
              <a:gd name="connsiteX1" fmla="*/ 3126591 w 3126591"/>
              <a:gd name="connsiteY1" fmla="*/ 23446 h 818489"/>
              <a:gd name="connsiteX2" fmla="*/ 2438837 w 3126591"/>
              <a:gd name="connsiteY2" fmla="*/ 818489 h 818489"/>
              <a:gd name="connsiteX3" fmla="*/ 0 w 3126591"/>
              <a:gd name="connsiteY3" fmla="*/ 818489 h 818489"/>
              <a:gd name="connsiteX4" fmla="*/ 2172676 w 3126591"/>
              <a:gd name="connsiteY4" fmla="*/ 0 h 818489"/>
              <a:gd name="connsiteX0" fmla="*/ 2649414 w 3603329"/>
              <a:gd name="connsiteY0" fmla="*/ 0 h 834120"/>
              <a:gd name="connsiteX1" fmla="*/ 3603329 w 3603329"/>
              <a:gd name="connsiteY1" fmla="*/ 23446 h 834120"/>
              <a:gd name="connsiteX2" fmla="*/ 2915575 w 3603329"/>
              <a:gd name="connsiteY2" fmla="*/ 818489 h 834120"/>
              <a:gd name="connsiteX3" fmla="*/ 0 w 3603329"/>
              <a:gd name="connsiteY3" fmla="*/ 834120 h 834120"/>
              <a:gd name="connsiteX4" fmla="*/ 2649414 w 3603329"/>
              <a:gd name="connsiteY4" fmla="*/ 0 h 834120"/>
              <a:gd name="connsiteX0" fmla="*/ 2649414 w 3603329"/>
              <a:gd name="connsiteY0" fmla="*/ 0 h 834120"/>
              <a:gd name="connsiteX1" fmla="*/ 3603329 w 3603329"/>
              <a:gd name="connsiteY1" fmla="*/ 23446 h 834120"/>
              <a:gd name="connsiteX2" fmla="*/ 3259452 w 3603329"/>
              <a:gd name="connsiteY2" fmla="*/ 834120 h 834120"/>
              <a:gd name="connsiteX3" fmla="*/ 0 w 3603329"/>
              <a:gd name="connsiteY3" fmla="*/ 834120 h 834120"/>
              <a:gd name="connsiteX4" fmla="*/ 2649414 w 3603329"/>
              <a:gd name="connsiteY4" fmla="*/ 0 h 834120"/>
              <a:gd name="connsiteX0" fmla="*/ 289168 w 3603329"/>
              <a:gd name="connsiteY0" fmla="*/ 62523 h 810674"/>
              <a:gd name="connsiteX1" fmla="*/ 3603329 w 3603329"/>
              <a:gd name="connsiteY1" fmla="*/ 0 h 810674"/>
              <a:gd name="connsiteX2" fmla="*/ 3259452 w 3603329"/>
              <a:gd name="connsiteY2" fmla="*/ 810674 h 810674"/>
              <a:gd name="connsiteX3" fmla="*/ 0 w 3603329"/>
              <a:gd name="connsiteY3" fmla="*/ 810674 h 810674"/>
              <a:gd name="connsiteX4" fmla="*/ 289168 w 3603329"/>
              <a:gd name="connsiteY4" fmla="*/ 62523 h 810674"/>
              <a:gd name="connsiteX0" fmla="*/ 289168 w 4494283"/>
              <a:gd name="connsiteY0" fmla="*/ 62523 h 834121"/>
              <a:gd name="connsiteX1" fmla="*/ 3603329 w 4494283"/>
              <a:gd name="connsiteY1" fmla="*/ 0 h 834121"/>
              <a:gd name="connsiteX2" fmla="*/ 4494283 w 4494283"/>
              <a:gd name="connsiteY2" fmla="*/ 834121 h 834121"/>
              <a:gd name="connsiteX3" fmla="*/ 0 w 4494283"/>
              <a:gd name="connsiteY3" fmla="*/ 810674 h 834121"/>
              <a:gd name="connsiteX4" fmla="*/ 289168 w 4494283"/>
              <a:gd name="connsiteY4" fmla="*/ 62523 h 834121"/>
              <a:gd name="connsiteX0" fmla="*/ 289168 w 4494283"/>
              <a:gd name="connsiteY0" fmla="*/ 62523 h 834121"/>
              <a:gd name="connsiteX1" fmla="*/ 3978467 w 4494283"/>
              <a:gd name="connsiteY1" fmla="*/ 0 h 834121"/>
              <a:gd name="connsiteX2" fmla="*/ 4494283 w 4494283"/>
              <a:gd name="connsiteY2" fmla="*/ 834121 h 834121"/>
              <a:gd name="connsiteX3" fmla="*/ 0 w 4494283"/>
              <a:gd name="connsiteY3" fmla="*/ 810674 h 834121"/>
              <a:gd name="connsiteX4" fmla="*/ 289168 w 4494283"/>
              <a:gd name="connsiteY4" fmla="*/ 62523 h 834121"/>
              <a:gd name="connsiteX0" fmla="*/ 734645 w 4494283"/>
              <a:gd name="connsiteY0" fmla="*/ 15631 h 834121"/>
              <a:gd name="connsiteX1" fmla="*/ 3978467 w 4494283"/>
              <a:gd name="connsiteY1" fmla="*/ 0 h 834121"/>
              <a:gd name="connsiteX2" fmla="*/ 4494283 w 4494283"/>
              <a:gd name="connsiteY2" fmla="*/ 834121 h 834121"/>
              <a:gd name="connsiteX3" fmla="*/ 0 w 4494283"/>
              <a:gd name="connsiteY3" fmla="*/ 810674 h 834121"/>
              <a:gd name="connsiteX4" fmla="*/ 734645 w 4494283"/>
              <a:gd name="connsiteY4" fmla="*/ 15631 h 834121"/>
              <a:gd name="connsiteX0" fmla="*/ 719014 w 4494283"/>
              <a:gd name="connsiteY0" fmla="*/ 0 h 834121"/>
              <a:gd name="connsiteX1" fmla="*/ 3978467 w 4494283"/>
              <a:gd name="connsiteY1" fmla="*/ 0 h 834121"/>
              <a:gd name="connsiteX2" fmla="*/ 4494283 w 4494283"/>
              <a:gd name="connsiteY2" fmla="*/ 834121 h 834121"/>
              <a:gd name="connsiteX3" fmla="*/ 0 w 4494283"/>
              <a:gd name="connsiteY3" fmla="*/ 810674 h 834121"/>
              <a:gd name="connsiteX4" fmla="*/ 719014 w 4494283"/>
              <a:gd name="connsiteY4" fmla="*/ 0 h 834121"/>
              <a:gd name="connsiteX0" fmla="*/ 725594 w 4500863"/>
              <a:gd name="connsiteY0" fmla="*/ 0 h 834121"/>
              <a:gd name="connsiteX1" fmla="*/ 3985047 w 4500863"/>
              <a:gd name="connsiteY1" fmla="*/ 0 h 834121"/>
              <a:gd name="connsiteX2" fmla="*/ 4500863 w 4500863"/>
              <a:gd name="connsiteY2" fmla="*/ 834121 h 834121"/>
              <a:gd name="connsiteX3" fmla="*/ 0 w 4500863"/>
              <a:gd name="connsiteY3" fmla="*/ 826305 h 834121"/>
              <a:gd name="connsiteX4" fmla="*/ 725594 w 4500863"/>
              <a:gd name="connsiteY4" fmla="*/ 0 h 834121"/>
              <a:gd name="connsiteX0" fmla="*/ 725594 w 4494282"/>
              <a:gd name="connsiteY0" fmla="*/ 0 h 826305"/>
              <a:gd name="connsiteX1" fmla="*/ 3985047 w 4494282"/>
              <a:gd name="connsiteY1" fmla="*/ 0 h 826305"/>
              <a:gd name="connsiteX2" fmla="*/ 4494282 w 4494282"/>
              <a:gd name="connsiteY2" fmla="*/ 810675 h 826305"/>
              <a:gd name="connsiteX3" fmla="*/ 0 w 4494282"/>
              <a:gd name="connsiteY3" fmla="*/ 826305 h 826305"/>
              <a:gd name="connsiteX4" fmla="*/ 725594 w 4494282"/>
              <a:gd name="connsiteY4" fmla="*/ 0 h 826305"/>
              <a:gd name="connsiteX0" fmla="*/ 725594 w 4487702"/>
              <a:gd name="connsiteY0" fmla="*/ 0 h 826305"/>
              <a:gd name="connsiteX1" fmla="*/ 3985047 w 4487702"/>
              <a:gd name="connsiteY1" fmla="*/ 0 h 826305"/>
              <a:gd name="connsiteX2" fmla="*/ 4487702 w 4487702"/>
              <a:gd name="connsiteY2" fmla="*/ 818490 h 826305"/>
              <a:gd name="connsiteX3" fmla="*/ 0 w 4487702"/>
              <a:gd name="connsiteY3" fmla="*/ 826305 h 826305"/>
              <a:gd name="connsiteX4" fmla="*/ 725594 w 4487702"/>
              <a:gd name="connsiteY4" fmla="*/ 0 h 826305"/>
              <a:gd name="connsiteX0" fmla="*/ 738754 w 4500862"/>
              <a:gd name="connsiteY0" fmla="*/ 0 h 826305"/>
              <a:gd name="connsiteX1" fmla="*/ 3998207 w 4500862"/>
              <a:gd name="connsiteY1" fmla="*/ 0 h 826305"/>
              <a:gd name="connsiteX2" fmla="*/ 4500862 w 4500862"/>
              <a:gd name="connsiteY2" fmla="*/ 818490 h 826305"/>
              <a:gd name="connsiteX3" fmla="*/ 0 w 4500862"/>
              <a:gd name="connsiteY3" fmla="*/ 826305 h 826305"/>
              <a:gd name="connsiteX4" fmla="*/ 738754 w 4500862"/>
              <a:gd name="connsiteY4" fmla="*/ 0 h 826305"/>
              <a:gd name="connsiteX0" fmla="*/ 719014 w 4481122"/>
              <a:gd name="connsiteY0" fmla="*/ 0 h 818490"/>
              <a:gd name="connsiteX1" fmla="*/ 3978467 w 4481122"/>
              <a:gd name="connsiteY1" fmla="*/ 0 h 818490"/>
              <a:gd name="connsiteX2" fmla="*/ 4481122 w 4481122"/>
              <a:gd name="connsiteY2" fmla="*/ 818490 h 818490"/>
              <a:gd name="connsiteX3" fmla="*/ 0 w 4481122"/>
              <a:gd name="connsiteY3" fmla="*/ 810675 h 818490"/>
              <a:gd name="connsiteX4" fmla="*/ 719014 w 4481122"/>
              <a:gd name="connsiteY4" fmla="*/ 0 h 818490"/>
              <a:gd name="connsiteX0" fmla="*/ 640052 w 4481122"/>
              <a:gd name="connsiteY0" fmla="*/ 0 h 826305"/>
              <a:gd name="connsiteX1" fmla="*/ 3978467 w 4481122"/>
              <a:gd name="connsiteY1" fmla="*/ 7815 h 826305"/>
              <a:gd name="connsiteX2" fmla="*/ 4481122 w 4481122"/>
              <a:gd name="connsiteY2" fmla="*/ 826305 h 826305"/>
              <a:gd name="connsiteX3" fmla="*/ 0 w 4481122"/>
              <a:gd name="connsiteY3" fmla="*/ 818490 h 826305"/>
              <a:gd name="connsiteX4" fmla="*/ 640052 w 4481122"/>
              <a:gd name="connsiteY4" fmla="*/ 0 h 826305"/>
              <a:gd name="connsiteX0" fmla="*/ 640052 w 4481122"/>
              <a:gd name="connsiteY0" fmla="*/ 0 h 826305"/>
              <a:gd name="connsiteX1" fmla="*/ 3978467 w 4481122"/>
              <a:gd name="connsiteY1" fmla="*/ 7815 h 826305"/>
              <a:gd name="connsiteX2" fmla="*/ 4481122 w 4481122"/>
              <a:gd name="connsiteY2" fmla="*/ 826305 h 826305"/>
              <a:gd name="connsiteX3" fmla="*/ 0 w 4481122"/>
              <a:gd name="connsiteY3" fmla="*/ 818490 h 826305"/>
              <a:gd name="connsiteX4" fmla="*/ 640052 w 4481122"/>
              <a:gd name="connsiteY4" fmla="*/ 0 h 82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81122" h="826305">
                <a:moveTo>
                  <a:pt x="640052" y="0"/>
                </a:moveTo>
                <a:lnTo>
                  <a:pt x="3978467" y="7815"/>
                </a:lnTo>
                <a:lnTo>
                  <a:pt x="4481122" y="826305"/>
                </a:lnTo>
                <a:lnTo>
                  <a:pt x="0" y="818490"/>
                </a:lnTo>
                <a:lnTo>
                  <a:pt x="640052" y="0"/>
                </a:ln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rgbClr val="1D1D1A">
                  <a:lumMod val="40000"/>
                  <a:lumOff val="60000"/>
                </a:srgbClr>
              </a:gs>
            </a:gsLst>
            <a:lin ang="16200000" scaled="1"/>
            <a:tileRect/>
          </a:gra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46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998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sp>
        <p:nvSpPr>
          <p:cNvPr id="381" name="矩形 40">
            <a:extLst>
              <a:ext uri="{FF2B5EF4-FFF2-40B4-BE49-F238E27FC236}">
                <a16:creationId xmlns:a16="http://schemas.microsoft.com/office/drawing/2014/main" id="{D296535C-114B-41AA-EB2B-2D693D018368}"/>
              </a:ext>
            </a:extLst>
          </p:cNvPr>
          <p:cNvSpPr/>
          <p:nvPr/>
        </p:nvSpPr>
        <p:spPr>
          <a:xfrm>
            <a:off x="9066955" y="1702708"/>
            <a:ext cx="2783643" cy="648000"/>
          </a:xfrm>
          <a:custGeom>
            <a:avLst/>
            <a:gdLst>
              <a:gd name="connsiteX0" fmla="*/ 0 w 2438837"/>
              <a:gd name="connsiteY0" fmla="*/ 0 h 552766"/>
              <a:gd name="connsiteX1" fmla="*/ 2438837 w 2438837"/>
              <a:gd name="connsiteY1" fmla="*/ 0 h 552766"/>
              <a:gd name="connsiteX2" fmla="*/ 2438837 w 2438837"/>
              <a:gd name="connsiteY2" fmla="*/ 552766 h 552766"/>
              <a:gd name="connsiteX3" fmla="*/ 0 w 2438837"/>
              <a:gd name="connsiteY3" fmla="*/ 552766 h 552766"/>
              <a:gd name="connsiteX4" fmla="*/ 0 w 2438837"/>
              <a:gd name="connsiteY4" fmla="*/ 0 h 552766"/>
              <a:gd name="connsiteX0" fmla="*/ 984738 w 2438837"/>
              <a:gd name="connsiteY0" fmla="*/ 0 h 732520"/>
              <a:gd name="connsiteX1" fmla="*/ 2438837 w 2438837"/>
              <a:gd name="connsiteY1" fmla="*/ 179754 h 732520"/>
              <a:gd name="connsiteX2" fmla="*/ 2438837 w 2438837"/>
              <a:gd name="connsiteY2" fmla="*/ 732520 h 732520"/>
              <a:gd name="connsiteX3" fmla="*/ 0 w 2438837"/>
              <a:gd name="connsiteY3" fmla="*/ 732520 h 732520"/>
              <a:gd name="connsiteX4" fmla="*/ 984738 w 2438837"/>
              <a:gd name="connsiteY4" fmla="*/ 0 h 732520"/>
              <a:gd name="connsiteX0" fmla="*/ 984738 w 3126591"/>
              <a:gd name="connsiteY0" fmla="*/ 62523 h 795043"/>
              <a:gd name="connsiteX1" fmla="*/ 3126591 w 3126591"/>
              <a:gd name="connsiteY1" fmla="*/ 0 h 795043"/>
              <a:gd name="connsiteX2" fmla="*/ 2438837 w 3126591"/>
              <a:gd name="connsiteY2" fmla="*/ 795043 h 795043"/>
              <a:gd name="connsiteX3" fmla="*/ 0 w 3126591"/>
              <a:gd name="connsiteY3" fmla="*/ 795043 h 795043"/>
              <a:gd name="connsiteX4" fmla="*/ 984738 w 3126591"/>
              <a:gd name="connsiteY4" fmla="*/ 62523 h 795043"/>
              <a:gd name="connsiteX0" fmla="*/ 2172676 w 3126591"/>
              <a:gd name="connsiteY0" fmla="*/ 0 h 818489"/>
              <a:gd name="connsiteX1" fmla="*/ 3126591 w 3126591"/>
              <a:gd name="connsiteY1" fmla="*/ 23446 h 818489"/>
              <a:gd name="connsiteX2" fmla="*/ 2438837 w 3126591"/>
              <a:gd name="connsiteY2" fmla="*/ 818489 h 818489"/>
              <a:gd name="connsiteX3" fmla="*/ 0 w 3126591"/>
              <a:gd name="connsiteY3" fmla="*/ 818489 h 818489"/>
              <a:gd name="connsiteX4" fmla="*/ 2172676 w 3126591"/>
              <a:gd name="connsiteY4" fmla="*/ 0 h 818489"/>
              <a:gd name="connsiteX0" fmla="*/ 2649414 w 3603329"/>
              <a:gd name="connsiteY0" fmla="*/ 0 h 834120"/>
              <a:gd name="connsiteX1" fmla="*/ 3603329 w 3603329"/>
              <a:gd name="connsiteY1" fmla="*/ 23446 h 834120"/>
              <a:gd name="connsiteX2" fmla="*/ 2915575 w 3603329"/>
              <a:gd name="connsiteY2" fmla="*/ 818489 h 834120"/>
              <a:gd name="connsiteX3" fmla="*/ 0 w 3603329"/>
              <a:gd name="connsiteY3" fmla="*/ 834120 h 834120"/>
              <a:gd name="connsiteX4" fmla="*/ 2649414 w 3603329"/>
              <a:gd name="connsiteY4" fmla="*/ 0 h 834120"/>
              <a:gd name="connsiteX0" fmla="*/ 2649414 w 3603329"/>
              <a:gd name="connsiteY0" fmla="*/ 0 h 834120"/>
              <a:gd name="connsiteX1" fmla="*/ 3603329 w 3603329"/>
              <a:gd name="connsiteY1" fmla="*/ 23446 h 834120"/>
              <a:gd name="connsiteX2" fmla="*/ 3259452 w 3603329"/>
              <a:gd name="connsiteY2" fmla="*/ 834120 h 834120"/>
              <a:gd name="connsiteX3" fmla="*/ 0 w 3603329"/>
              <a:gd name="connsiteY3" fmla="*/ 834120 h 834120"/>
              <a:gd name="connsiteX4" fmla="*/ 2649414 w 3603329"/>
              <a:gd name="connsiteY4" fmla="*/ 0 h 834120"/>
              <a:gd name="connsiteX0" fmla="*/ 289168 w 3603329"/>
              <a:gd name="connsiteY0" fmla="*/ 62523 h 810674"/>
              <a:gd name="connsiteX1" fmla="*/ 3603329 w 3603329"/>
              <a:gd name="connsiteY1" fmla="*/ 0 h 810674"/>
              <a:gd name="connsiteX2" fmla="*/ 3259452 w 3603329"/>
              <a:gd name="connsiteY2" fmla="*/ 810674 h 810674"/>
              <a:gd name="connsiteX3" fmla="*/ 0 w 3603329"/>
              <a:gd name="connsiteY3" fmla="*/ 810674 h 810674"/>
              <a:gd name="connsiteX4" fmla="*/ 289168 w 3603329"/>
              <a:gd name="connsiteY4" fmla="*/ 62523 h 810674"/>
              <a:gd name="connsiteX0" fmla="*/ 289168 w 4494283"/>
              <a:gd name="connsiteY0" fmla="*/ 62523 h 834121"/>
              <a:gd name="connsiteX1" fmla="*/ 3603329 w 4494283"/>
              <a:gd name="connsiteY1" fmla="*/ 0 h 834121"/>
              <a:gd name="connsiteX2" fmla="*/ 4494283 w 4494283"/>
              <a:gd name="connsiteY2" fmla="*/ 834121 h 834121"/>
              <a:gd name="connsiteX3" fmla="*/ 0 w 4494283"/>
              <a:gd name="connsiteY3" fmla="*/ 810674 h 834121"/>
              <a:gd name="connsiteX4" fmla="*/ 289168 w 4494283"/>
              <a:gd name="connsiteY4" fmla="*/ 62523 h 834121"/>
              <a:gd name="connsiteX0" fmla="*/ 289168 w 4494283"/>
              <a:gd name="connsiteY0" fmla="*/ 62523 h 834121"/>
              <a:gd name="connsiteX1" fmla="*/ 3978467 w 4494283"/>
              <a:gd name="connsiteY1" fmla="*/ 0 h 834121"/>
              <a:gd name="connsiteX2" fmla="*/ 4494283 w 4494283"/>
              <a:gd name="connsiteY2" fmla="*/ 834121 h 834121"/>
              <a:gd name="connsiteX3" fmla="*/ 0 w 4494283"/>
              <a:gd name="connsiteY3" fmla="*/ 810674 h 834121"/>
              <a:gd name="connsiteX4" fmla="*/ 289168 w 4494283"/>
              <a:gd name="connsiteY4" fmla="*/ 62523 h 834121"/>
              <a:gd name="connsiteX0" fmla="*/ 734645 w 4494283"/>
              <a:gd name="connsiteY0" fmla="*/ 15631 h 834121"/>
              <a:gd name="connsiteX1" fmla="*/ 3978467 w 4494283"/>
              <a:gd name="connsiteY1" fmla="*/ 0 h 834121"/>
              <a:gd name="connsiteX2" fmla="*/ 4494283 w 4494283"/>
              <a:gd name="connsiteY2" fmla="*/ 834121 h 834121"/>
              <a:gd name="connsiteX3" fmla="*/ 0 w 4494283"/>
              <a:gd name="connsiteY3" fmla="*/ 810674 h 834121"/>
              <a:gd name="connsiteX4" fmla="*/ 734645 w 4494283"/>
              <a:gd name="connsiteY4" fmla="*/ 15631 h 834121"/>
              <a:gd name="connsiteX0" fmla="*/ 719014 w 4494283"/>
              <a:gd name="connsiteY0" fmla="*/ 0 h 834121"/>
              <a:gd name="connsiteX1" fmla="*/ 3978467 w 4494283"/>
              <a:gd name="connsiteY1" fmla="*/ 0 h 834121"/>
              <a:gd name="connsiteX2" fmla="*/ 4494283 w 4494283"/>
              <a:gd name="connsiteY2" fmla="*/ 834121 h 834121"/>
              <a:gd name="connsiteX3" fmla="*/ 0 w 4494283"/>
              <a:gd name="connsiteY3" fmla="*/ 810674 h 834121"/>
              <a:gd name="connsiteX4" fmla="*/ 719014 w 4494283"/>
              <a:gd name="connsiteY4" fmla="*/ 0 h 834121"/>
              <a:gd name="connsiteX0" fmla="*/ 1703752 w 4494283"/>
              <a:gd name="connsiteY0" fmla="*/ 0 h 904460"/>
              <a:gd name="connsiteX1" fmla="*/ 3978467 w 4494283"/>
              <a:gd name="connsiteY1" fmla="*/ 70339 h 904460"/>
              <a:gd name="connsiteX2" fmla="*/ 4494283 w 4494283"/>
              <a:gd name="connsiteY2" fmla="*/ 904460 h 904460"/>
              <a:gd name="connsiteX3" fmla="*/ 0 w 4494283"/>
              <a:gd name="connsiteY3" fmla="*/ 881013 h 904460"/>
              <a:gd name="connsiteX4" fmla="*/ 1703752 w 4494283"/>
              <a:gd name="connsiteY4" fmla="*/ 0 h 904460"/>
              <a:gd name="connsiteX0" fmla="*/ 0 w 2790531"/>
              <a:gd name="connsiteY0" fmla="*/ 0 h 904460"/>
              <a:gd name="connsiteX1" fmla="*/ 2274715 w 2790531"/>
              <a:gd name="connsiteY1" fmla="*/ 70339 h 904460"/>
              <a:gd name="connsiteX2" fmla="*/ 2790531 w 2790531"/>
              <a:gd name="connsiteY2" fmla="*/ 904460 h 904460"/>
              <a:gd name="connsiteX3" fmla="*/ 226648 w 2790531"/>
              <a:gd name="connsiteY3" fmla="*/ 857567 h 904460"/>
              <a:gd name="connsiteX4" fmla="*/ 0 w 2790531"/>
              <a:gd name="connsiteY4" fmla="*/ 0 h 904460"/>
              <a:gd name="connsiteX0" fmla="*/ 0 w 3447023"/>
              <a:gd name="connsiteY0" fmla="*/ 0 h 857567"/>
              <a:gd name="connsiteX1" fmla="*/ 2274715 w 3447023"/>
              <a:gd name="connsiteY1" fmla="*/ 70339 h 857567"/>
              <a:gd name="connsiteX2" fmla="*/ 3447023 w 3447023"/>
              <a:gd name="connsiteY2" fmla="*/ 849752 h 857567"/>
              <a:gd name="connsiteX3" fmla="*/ 226648 w 3447023"/>
              <a:gd name="connsiteY3" fmla="*/ 857567 h 857567"/>
              <a:gd name="connsiteX4" fmla="*/ 0 w 3447023"/>
              <a:gd name="connsiteY4" fmla="*/ 0 h 857567"/>
              <a:gd name="connsiteX0" fmla="*/ 0 w 3900315"/>
              <a:gd name="connsiteY0" fmla="*/ 54707 h 787228"/>
              <a:gd name="connsiteX1" fmla="*/ 2728007 w 3900315"/>
              <a:gd name="connsiteY1" fmla="*/ 0 h 787228"/>
              <a:gd name="connsiteX2" fmla="*/ 3900315 w 3900315"/>
              <a:gd name="connsiteY2" fmla="*/ 779413 h 787228"/>
              <a:gd name="connsiteX3" fmla="*/ 679940 w 3900315"/>
              <a:gd name="connsiteY3" fmla="*/ 787228 h 787228"/>
              <a:gd name="connsiteX4" fmla="*/ 0 w 3900315"/>
              <a:gd name="connsiteY4" fmla="*/ 54707 h 787228"/>
              <a:gd name="connsiteX0" fmla="*/ 0 w 3900315"/>
              <a:gd name="connsiteY0" fmla="*/ 54707 h 834120"/>
              <a:gd name="connsiteX1" fmla="*/ 2728007 w 3900315"/>
              <a:gd name="connsiteY1" fmla="*/ 0 h 834120"/>
              <a:gd name="connsiteX2" fmla="*/ 3900315 w 3900315"/>
              <a:gd name="connsiteY2" fmla="*/ 779413 h 834120"/>
              <a:gd name="connsiteX3" fmla="*/ 492371 w 3900315"/>
              <a:gd name="connsiteY3" fmla="*/ 834120 h 834120"/>
              <a:gd name="connsiteX4" fmla="*/ 0 w 3900315"/>
              <a:gd name="connsiteY4" fmla="*/ 54707 h 834120"/>
              <a:gd name="connsiteX0" fmla="*/ 0 w 3931577"/>
              <a:gd name="connsiteY0" fmla="*/ 54707 h 834120"/>
              <a:gd name="connsiteX1" fmla="*/ 2759269 w 3931577"/>
              <a:gd name="connsiteY1" fmla="*/ 0 h 834120"/>
              <a:gd name="connsiteX2" fmla="*/ 3931577 w 3931577"/>
              <a:gd name="connsiteY2" fmla="*/ 779413 h 834120"/>
              <a:gd name="connsiteX3" fmla="*/ 523633 w 3931577"/>
              <a:gd name="connsiteY3" fmla="*/ 834120 h 834120"/>
              <a:gd name="connsiteX4" fmla="*/ 0 w 3931577"/>
              <a:gd name="connsiteY4" fmla="*/ 54707 h 834120"/>
              <a:gd name="connsiteX0" fmla="*/ 0 w 3955023"/>
              <a:gd name="connsiteY0" fmla="*/ 54707 h 834120"/>
              <a:gd name="connsiteX1" fmla="*/ 2759269 w 3955023"/>
              <a:gd name="connsiteY1" fmla="*/ 0 h 834120"/>
              <a:gd name="connsiteX2" fmla="*/ 3955023 w 3955023"/>
              <a:gd name="connsiteY2" fmla="*/ 802859 h 834120"/>
              <a:gd name="connsiteX3" fmla="*/ 523633 w 3955023"/>
              <a:gd name="connsiteY3" fmla="*/ 834120 h 834120"/>
              <a:gd name="connsiteX4" fmla="*/ 0 w 3955023"/>
              <a:gd name="connsiteY4" fmla="*/ 54707 h 834120"/>
              <a:gd name="connsiteX0" fmla="*/ 0 w 3978469"/>
              <a:gd name="connsiteY0" fmla="*/ 54707 h 834120"/>
              <a:gd name="connsiteX1" fmla="*/ 2759269 w 3978469"/>
              <a:gd name="connsiteY1" fmla="*/ 0 h 834120"/>
              <a:gd name="connsiteX2" fmla="*/ 3978469 w 3978469"/>
              <a:gd name="connsiteY2" fmla="*/ 826305 h 834120"/>
              <a:gd name="connsiteX3" fmla="*/ 523633 w 3978469"/>
              <a:gd name="connsiteY3" fmla="*/ 834120 h 834120"/>
              <a:gd name="connsiteX4" fmla="*/ 0 w 3978469"/>
              <a:gd name="connsiteY4" fmla="*/ 54707 h 834120"/>
              <a:gd name="connsiteX0" fmla="*/ 0 w 3978469"/>
              <a:gd name="connsiteY0" fmla="*/ 23445 h 802858"/>
              <a:gd name="connsiteX1" fmla="*/ 1508807 w 3978469"/>
              <a:gd name="connsiteY1" fmla="*/ 0 h 802858"/>
              <a:gd name="connsiteX2" fmla="*/ 3978469 w 3978469"/>
              <a:gd name="connsiteY2" fmla="*/ 795043 h 802858"/>
              <a:gd name="connsiteX3" fmla="*/ 523633 w 3978469"/>
              <a:gd name="connsiteY3" fmla="*/ 802858 h 802858"/>
              <a:gd name="connsiteX4" fmla="*/ 0 w 3978469"/>
              <a:gd name="connsiteY4" fmla="*/ 23445 h 802858"/>
              <a:gd name="connsiteX0" fmla="*/ 0 w 3986284"/>
              <a:gd name="connsiteY0" fmla="*/ 23445 h 810674"/>
              <a:gd name="connsiteX1" fmla="*/ 1508807 w 3986284"/>
              <a:gd name="connsiteY1" fmla="*/ 0 h 810674"/>
              <a:gd name="connsiteX2" fmla="*/ 3986284 w 3986284"/>
              <a:gd name="connsiteY2" fmla="*/ 810674 h 810674"/>
              <a:gd name="connsiteX3" fmla="*/ 523633 w 3986284"/>
              <a:gd name="connsiteY3" fmla="*/ 802858 h 810674"/>
              <a:gd name="connsiteX4" fmla="*/ 0 w 3986284"/>
              <a:gd name="connsiteY4" fmla="*/ 23445 h 810674"/>
              <a:gd name="connsiteX0" fmla="*/ 0 w 3986284"/>
              <a:gd name="connsiteY0" fmla="*/ 23445 h 810674"/>
              <a:gd name="connsiteX1" fmla="*/ 1508807 w 3986284"/>
              <a:gd name="connsiteY1" fmla="*/ 0 h 810674"/>
              <a:gd name="connsiteX2" fmla="*/ 3986284 w 3986284"/>
              <a:gd name="connsiteY2" fmla="*/ 810674 h 810674"/>
              <a:gd name="connsiteX3" fmla="*/ 539264 w 3986284"/>
              <a:gd name="connsiteY3" fmla="*/ 810674 h 810674"/>
              <a:gd name="connsiteX4" fmla="*/ 0 w 3986284"/>
              <a:gd name="connsiteY4" fmla="*/ 23445 h 810674"/>
              <a:gd name="connsiteX0" fmla="*/ 0 w 4080671"/>
              <a:gd name="connsiteY0" fmla="*/ 31043 h 810674"/>
              <a:gd name="connsiteX1" fmla="*/ 1603194 w 4080671"/>
              <a:gd name="connsiteY1" fmla="*/ 0 h 810674"/>
              <a:gd name="connsiteX2" fmla="*/ 4080671 w 4080671"/>
              <a:gd name="connsiteY2" fmla="*/ 810674 h 810674"/>
              <a:gd name="connsiteX3" fmla="*/ 633651 w 4080671"/>
              <a:gd name="connsiteY3" fmla="*/ 810674 h 810674"/>
              <a:gd name="connsiteX4" fmla="*/ 0 w 4080671"/>
              <a:gd name="connsiteY4" fmla="*/ 31043 h 81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0671" h="810674">
                <a:moveTo>
                  <a:pt x="0" y="31043"/>
                </a:moveTo>
                <a:lnTo>
                  <a:pt x="1603194" y="0"/>
                </a:lnTo>
                <a:lnTo>
                  <a:pt x="4080671" y="810674"/>
                </a:lnTo>
                <a:lnTo>
                  <a:pt x="633651" y="810674"/>
                </a:lnTo>
                <a:lnTo>
                  <a:pt x="0" y="31043"/>
                </a:ln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rgbClr val="1D1D1A">
                  <a:lumMod val="40000"/>
                  <a:lumOff val="60000"/>
                </a:srgbClr>
              </a:gs>
            </a:gsLst>
            <a:lin ang="10800000" scaled="1"/>
            <a:tileRect/>
          </a:gra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46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998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grpSp>
        <p:nvGrpSpPr>
          <p:cNvPr id="382" name="组合 381">
            <a:extLst>
              <a:ext uri="{FF2B5EF4-FFF2-40B4-BE49-F238E27FC236}">
                <a16:creationId xmlns:a16="http://schemas.microsoft.com/office/drawing/2014/main" id="{6CDB97F8-9A30-8870-5929-23719BE9B142}"/>
              </a:ext>
            </a:extLst>
          </p:cNvPr>
          <p:cNvGrpSpPr/>
          <p:nvPr/>
        </p:nvGrpSpPr>
        <p:grpSpPr>
          <a:xfrm>
            <a:off x="1342048" y="1139329"/>
            <a:ext cx="9520387" cy="1212345"/>
            <a:chOff x="1287152" y="1549618"/>
            <a:chExt cx="9691351" cy="1160882"/>
          </a:xfrm>
        </p:grpSpPr>
        <p:grpSp>
          <p:nvGrpSpPr>
            <p:cNvPr id="383" name="组合 382">
              <a:extLst>
                <a:ext uri="{FF2B5EF4-FFF2-40B4-BE49-F238E27FC236}">
                  <a16:creationId xmlns:a16="http://schemas.microsoft.com/office/drawing/2014/main" id="{8673DE6F-D446-D9BC-8DAA-033C2CE3DAAD}"/>
                </a:ext>
              </a:extLst>
            </p:cNvPr>
            <p:cNvGrpSpPr/>
            <p:nvPr/>
          </p:nvGrpSpPr>
          <p:grpSpPr>
            <a:xfrm>
              <a:off x="1287152" y="1549618"/>
              <a:ext cx="9691351" cy="1160882"/>
              <a:chOff x="805726" y="858443"/>
              <a:chExt cx="10657603" cy="1645630"/>
            </a:xfrm>
          </p:grpSpPr>
          <p:sp>
            <p:nvSpPr>
              <p:cNvPr id="385" name="椭圆 384">
                <a:extLst>
                  <a:ext uri="{FF2B5EF4-FFF2-40B4-BE49-F238E27FC236}">
                    <a16:creationId xmlns:a16="http://schemas.microsoft.com/office/drawing/2014/main" id="{A93503B4-DF57-A5BE-6C3A-2FF8EE0B97D2}"/>
                  </a:ext>
                </a:extLst>
              </p:cNvPr>
              <p:cNvSpPr/>
              <p:nvPr/>
            </p:nvSpPr>
            <p:spPr>
              <a:xfrm>
                <a:off x="904376" y="858443"/>
                <a:ext cx="10432130" cy="1560319"/>
              </a:xfrm>
              <a:prstGeom prst="ellipse">
                <a:avLst/>
              </a:prstGeom>
              <a:gradFill>
                <a:gsLst>
                  <a:gs pos="47000">
                    <a:srgbClr val="FFFFFF"/>
                  </a:gs>
                  <a:gs pos="0">
                    <a:srgbClr val="FFFFFF">
                      <a:lumMod val="90000"/>
                    </a:srgbClr>
                  </a:gs>
                </a:gsLst>
                <a:lin ang="5400000" scaled="1"/>
              </a:gradFill>
              <a:ln w="6350" cap="flat" cmpd="sng" algn="ctr">
                <a:gradFill>
                  <a:gsLst>
                    <a:gs pos="28000">
                      <a:srgbClr val="C7000A">
                        <a:alpha val="0"/>
                      </a:srgbClr>
                    </a:gs>
                    <a:gs pos="100000">
                      <a:srgbClr val="C7000A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3107" rtl="0" eaLnBrk="1" fontAlgn="auto" latinLnBrk="0" hangingPunct="1"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6" b="0" i="0" u="none" strike="noStrike" kern="0" cap="none" spc="0" normalizeH="0" baseline="0" noProof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+mn-cs"/>
                </a:endParaRPr>
              </a:p>
            </p:txBody>
          </p:sp>
          <p:sp>
            <p:nvSpPr>
              <p:cNvPr id="386" name="椭圆 385">
                <a:extLst>
                  <a:ext uri="{FF2B5EF4-FFF2-40B4-BE49-F238E27FC236}">
                    <a16:creationId xmlns:a16="http://schemas.microsoft.com/office/drawing/2014/main" id="{C076A630-20D9-AF4F-17D2-F0FAB8F525F2}"/>
                  </a:ext>
                </a:extLst>
              </p:cNvPr>
              <p:cNvSpPr/>
              <p:nvPr/>
            </p:nvSpPr>
            <p:spPr>
              <a:xfrm>
                <a:off x="805726" y="901658"/>
                <a:ext cx="10657603" cy="1602415"/>
              </a:xfrm>
              <a:prstGeom prst="ellipse">
                <a:avLst/>
              </a:prstGeom>
              <a:noFill/>
              <a:ln w="6350" cap="flat" cmpd="sng" algn="ctr">
                <a:gradFill>
                  <a:gsLst>
                    <a:gs pos="30000">
                      <a:srgbClr val="FFFFFF">
                        <a:lumMod val="85000"/>
                        <a:alpha val="0"/>
                      </a:srgbClr>
                    </a:gs>
                    <a:gs pos="100000">
                      <a:srgbClr val="FFFFFF">
                        <a:lumMod val="85000"/>
                      </a:srgbClr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3107" rtl="0" eaLnBrk="1" fontAlgn="auto" latinLnBrk="0" hangingPunct="1"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96" b="0" i="0" u="none" strike="noStrike" kern="0" cap="none" spc="0" normalizeH="0" baseline="0" noProof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+mn-cs"/>
                </a:endParaRPr>
              </a:p>
            </p:txBody>
          </p:sp>
        </p:grpSp>
        <p:sp>
          <p:nvSpPr>
            <p:cNvPr id="384" name="椭圆 383">
              <a:extLst>
                <a:ext uri="{FF2B5EF4-FFF2-40B4-BE49-F238E27FC236}">
                  <a16:creationId xmlns:a16="http://schemas.microsoft.com/office/drawing/2014/main" id="{41646409-AE0D-BBC7-AD08-41226786B686}"/>
                </a:ext>
              </a:extLst>
            </p:cNvPr>
            <p:cNvSpPr/>
            <p:nvPr/>
          </p:nvSpPr>
          <p:spPr>
            <a:xfrm>
              <a:off x="1787946" y="1596499"/>
              <a:ext cx="8702988" cy="982888"/>
            </a:xfrm>
            <a:prstGeom prst="ellipse">
              <a:avLst/>
            </a:prstGeom>
            <a:gradFill>
              <a:gsLst>
                <a:gs pos="0">
                  <a:srgbClr val="FFFFFF">
                    <a:lumMod val="85000"/>
                  </a:srgbClr>
                </a:gs>
                <a:gs pos="45000">
                  <a:srgbClr val="FFFFFF">
                    <a:lumMod val="95000"/>
                  </a:srgbClr>
                </a:gs>
              </a:gsLst>
              <a:lin ang="5400000" scaled="1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3107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lang="zh-CN" altLang="en-US" sz="1796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endParaRPr>
            </a:p>
          </p:txBody>
        </p:sp>
      </p:grpSp>
      <p:sp>
        <p:nvSpPr>
          <p:cNvPr id="387" name="矩形 386">
            <a:extLst>
              <a:ext uri="{FF2B5EF4-FFF2-40B4-BE49-F238E27FC236}">
                <a16:creationId xmlns:a16="http://schemas.microsoft.com/office/drawing/2014/main" id="{7C4C1CC6-E91E-CC89-9301-C791E5AD643B}"/>
              </a:ext>
            </a:extLst>
          </p:cNvPr>
          <p:cNvSpPr/>
          <p:nvPr/>
        </p:nvSpPr>
        <p:spPr>
          <a:xfrm>
            <a:off x="6820023" y="1770859"/>
            <a:ext cx="1396463" cy="30984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212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/>
            </a:pPr>
            <a:r>
              <a:rPr lang="en-US" sz="1400" b="1" dirty="0"/>
              <a:t>GNN (Graph Neural Networks)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89" name="矩形 388">
            <a:extLst>
              <a:ext uri="{FF2B5EF4-FFF2-40B4-BE49-F238E27FC236}">
                <a16:creationId xmlns:a16="http://schemas.microsoft.com/office/drawing/2014/main" id="{44CA15D7-F6DE-4CF6-0FF4-2D620201AF61}"/>
              </a:ext>
            </a:extLst>
          </p:cNvPr>
          <p:cNvSpPr/>
          <p:nvPr/>
        </p:nvSpPr>
        <p:spPr>
          <a:xfrm>
            <a:off x="8948185" y="1572684"/>
            <a:ext cx="1767156" cy="30984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212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/>
            </a:pPr>
            <a:r>
              <a:rPr lang="en-US" sz="1400" b="1" dirty="0"/>
              <a:t>Multimodal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90" name="矩形 389">
            <a:extLst>
              <a:ext uri="{FF2B5EF4-FFF2-40B4-BE49-F238E27FC236}">
                <a16:creationId xmlns:a16="http://schemas.microsoft.com/office/drawing/2014/main" id="{9887BBA8-AD22-02AA-3971-AC00032685E6}"/>
              </a:ext>
            </a:extLst>
          </p:cNvPr>
          <p:cNvSpPr/>
          <p:nvPr/>
        </p:nvSpPr>
        <p:spPr>
          <a:xfrm>
            <a:off x="1767072" y="1542082"/>
            <a:ext cx="1396463" cy="30984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746">
              <a:defRPr/>
            </a:pPr>
            <a:r>
              <a:rPr lang="en-US" sz="1400" b="1" dirty="0"/>
              <a:t>LLM (Large Language Models)</a:t>
            </a:r>
            <a:endParaRPr kumimoji="1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sp>
        <p:nvSpPr>
          <p:cNvPr id="391" name="矩形 390">
            <a:extLst>
              <a:ext uri="{FF2B5EF4-FFF2-40B4-BE49-F238E27FC236}">
                <a16:creationId xmlns:a16="http://schemas.microsoft.com/office/drawing/2014/main" id="{B5237507-0094-A638-EFE5-FA3F8AB80C97}"/>
              </a:ext>
            </a:extLst>
          </p:cNvPr>
          <p:cNvSpPr/>
          <p:nvPr/>
        </p:nvSpPr>
        <p:spPr>
          <a:xfrm>
            <a:off x="4101647" y="1770860"/>
            <a:ext cx="1276281" cy="3098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>
            <a:noAutofit/>
          </a:bodyPr>
          <a:lstStyle/>
          <a:p>
            <a:pPr lvl="0" algn="ctr" defTabSz="913746">
              <a:defRPr/>
            </a:pPr>
            <a:r>
              <a:rPr lang="en-US" sz="1400" b="1" dirty="0"/>
              <a:t>CV (Computer Vision)</a:t>
            </a:r>
            <a:endParaRPr kumimoji="1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sp>
        <p:nvSpPr>
          <p:cNvPr id="481" name="矩形 480">
            <a:extLst>
              <a:ext uri="{FF2B5EF4-FFF2-40B4-BE49-F238E27FC236}">
                <a16:creationId xmlns:a16="http://schemas.microsoft.com/office/drawing/2014/main" id="{17A7B20E-17D0-F6D4-7EBB-05259232FF0E}"/>
              </a:ext>
            </a:extLst>
          </p:cNvPr>
          <p:cNvSpPr/>
          <p:nvPr/>
        </p:nvSpPr>
        <p:spPr>
          <a:xfrm>
            <a:off x="495332" y="2345973"/>
            <a:ext cx="2460623" cy="72811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defTabSz="914217">
              <a:defRPr/>
            </a:pPr>
            <a:r>
              <a:rPr lang="en-US" sz="1000" dirty="0"/>
              <a:t>M</a:t>
            </a:r>
            <a:r>
              <a:rPr lang="ru-RU" sz="1000" dirty="0"/>
              <a:t>одели обработки естественного языка (NLP), например, </a:t>
            </a:r>
            <a:r>
              <a:rPr lang="ru-RU" sz="1000" b="1" dirty="0"/>
              <a:t>GPT-4</a:t>
            </a:r>
            <a:r>
              <a:rPr lang="ru-RU" sz="1000" dirty="0"/>
              <a:t>, </a:t>
            </a:r>
            <a:r>
              <a:rPr lang="ru-RU" sz="1000" b="1" dirty="0" err="1"/>
              <a:t>PaLM</a:t>
            </a:r>
            <a:r>
              <a:rPr lang="ru-RU" sz="1000" b="1" dirty="0"/>
              <a:t> 2</a:t>
            </a:r>
            <a:r>
              <a:rPr lang="ru-RU" sz="1000" dirty="0"/>
              <a:t>, </a:t>
            </a:r>
            <a:r>
              <a:rPr lang="ru-RU" sz="1000" b="1" dirty="0"/>
              <a:t>Gemini</a:t>
            </a:r>
            <a:r>
              <a:rPr lang="ru-RU" sz="1000" dirty="0"/>
              <a:t>. Обладают способностью понимать и генерировать текст на человеческом языке.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82" name="矩形 481">
            <a:extLst>
              <a:ext uri="{FF2B5EF4-FFF2-40B4-BE49-F238E27FC236}">
                <a16:creationId xmlns:a16="http://schemas.microsoft.com/office/drawing/2014/main" id="{FC6F404D-77EC-96E0-9798-062D8DE6BF14}"/>
              </a:ext>
            </a:extLst>
          </p:cNvPr>
          <p:cNvSpPr/>
          <p:nvPr/>
        </p:nvSpPr>
        <p:spPr>
          <a:xfrm>
            <a:off x="1511576" y="4357949"/>
            <a:ext cx="4147560" cy="1015663"/>
          </a:xfrm>
          <a:prstGeom prst="rect">
            <a:avLst/>
          </a:prstGeom>
          <a:ln>
            <a:noFill/>
          </a:ln>
        </p:spPr>
        <p:txBody>
          <a:bodyPr wrap="square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ru-RU" sz="1000" b="1" dirty="0">
                <a:solidFill>
                  <a:srgbClr val="C00000"/>
                </a:solidFill>
              </a:rPr>
              <a:t>GPT-4</a:t>
            </a:r>
            <a:r>
              <a:rPr lang="ru-RU" sz="1000" dirty="0">
                <a:solidFill>
                  <a:srgbClr val="C00000"/>
                </a:solidFill>
              </a:rPr>
              <a:t> (OpenAI) </a:t>
            </a:r>
            <a:r>
              <a:rPr lang="ru-RU" sz="1000" dirty="0"/>
              <a:t>многоцелевой LLM для генерации текста, программного кода и аналитических задач.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000" b="1" dirty="0" err="1">
                <a:solidFill>
                  <a:srgbClr val="C00000"/>
                </a:solidFill>
              </a:rPr>
              <a:t>PaLM</a:t>
            </a:r>
            <a:r>
              <a:rPr lang="ru-RU" sz="1000" b="1" dirty="0">
                <a:solidFill>
                  <a:srgbClr val="C00000"/>
                </a:solidFill>
              </a:rPr>
              <a:t> 2</a:t>
            </a:r>
            <a:r>
              <a:rPr lang="ru-RU" sz="1000" dirty="0">
                <a:solidFill>
                  <a:srgbClr val="C00000"/>
                </a:solidFill>
              </a:rPr>
              <a:t> (Google </a:t>
            </a:r>
            <a:r>
              <a:rPr lang="ru-RU" sz="1000" dirty="0" err="1">
                <a:solidFill>
                  <a:srgbClr val="C00000"/>
                </a:solidFill>
              </a:rPr>
              <a:t>DeepMind</a:t>
            </a:r>
            <a:r>
              <a:rPr lang="ru-RU" sz="1000" dirty="0">
                <a:solidFill>
                  <a:srgbClr val="C00000"/>
                </a:solidFill>
              </a:rPr>
              <a:t>) </a:t>
            </a:r>
            <a:r>
              <a:rPr lang="ru-RU" sz="1000" dirty="0"/>
              <a:t>модель с усиленной многозадачностью и поддержкой более 100 языков.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000" b="1" dirty="0">
                <a:solidFill>
                  <a:srgbClr val="C00000"/>
                </a:solidFill>
              </a:rPr>
              <a:t>Gemini</a:t>
            </a:r>
            <a:r>
              <a:rPr lang="ru-RU" sz="1000" dirty="0">
                <a:solidFill>
                  <a:srgbClr val="C00000"/>
                </a:solidFill>
              </a:rPr>
              <a:t> (Google) </a:t>
            </a:r>
            <a:r>
              <a:rPr lang="ru-RU" sz="1000" dirty="0"/>
              <a:t>мультимодальная модель, способная работать с текстом, изображениями, видео и голосом.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000" b="1" dirty="0" err="1">
                <a:solidFill>
                  <a:srgbClr val="C00000"/>
                </a:solidFill>
              </a:rPr>
              <a:t>Pangu</a:t>
            </a:r>
            <a:r>
              <a:rPr lang="ru-RU" sz="1000" dirty="0">
                <a:solidFill>
                  <a:srgbClr val="C00000"/>
                </a:solidFill>
              </a:rPr>
              <a:t> (Huawei) </a:t>
            </a:r>
            <a:r>
              <a:rPr lang="ru-RU" sz="1000" dirty="0"/>
              <a:t>отраслевая AI-платформа с поддержкой CV, NLP, GNN и мультимодальности; имеет архитектуру уровней L0–L2 для перехода от универсальной модели к прикладным сценариям.</a:t>
            </a:r>
          </a:p>
        </p:txBody>
      </p:sp>
      <p:sp>
        <p:nvSpPr>
          <p:cNvPr id="484" name="矩形 483">
            <a:extLst>
              <a:ext uri="{FF2B5EF4-FFF2-40B4-BE49-F238E27FC236}">
                <a16:creationId xmlns:a16="http://schemas.microsoft.com/office/drawing/2014/main" id="{82597209-4E9B-90E8-58DF-8674786B3443}"/>
              </a:ext>
            </a:extLst>
          </p:cNvPr>
          <p:cNvSpPr/>
          <p:nvPr/>
        </p:nvSpPr>
        <p:spPr>
          <a:xfrm>
            <a:off x="7528503" y="4245553"/>
            <a:ext cx="4000888" cy="1563324"/>
          </a:xfrm>
          <a:prstGeom prst="rect">
            <a:avLst/>
          </a:prstGeom>
          <a:ln>
            <a:noFill/>
          </a:ln>
        </p:spPr>
        <p:txBody>
          <a:bodyPr wrap="square">
            <a:noAutofit/>
          </a:bodyPr>
          <a:lstStyle/>
          <a:p>
            <a:r>
              <a:rPr lang="ru-RU" sz="1000" b="1" dirty="0">
                <a:solidFill>
                  <a:srgbClr val="C00000"/>
                </a:solidFill>
              </a:rPr>
              <a:t>L0 — Универсальная модель</a:t>
            </a:r>
            <a:endParaRPr lang="ru-RU" sz="1000" dirty="0">
              <a:solidFill>
                <a:srgbClr val="C00000"/>
              </a:solidFill>
            </a:endParaRPr>
          </a:p>
          <a:p>
            <a:r>
              <a:rPr lang="ru-RU" sz="1000" dirty="0"/>
              <a:t>Размещена в облаке, </a:t>
            </a:r>
            <a:r>
              <a:rPr lang="ru-RU" sz="1000" dirty="0" err="1"/>
              <a:t>предобучена</a:t>
            </a:r>
            <a:r>
              <a:rPr lang="ru-RU" sz="1000" dirty="0"/>
              <a:t> на больших объёмах данных</a:t>
            </a:r>
          </a:p>
          <a:p>
            <a:r>
              <a:rPr lang="ru-RU" sz="1000" dirty="0"/>
              <a:t>Подходит для NLP, CV, GNN, </a:t>
            </a:r>
            <a:r>
              <a:rPr lang="ru-RU" sz="1000" dirty="0" err="1"/>
              <a:t>multimodal</a:t>
            </a:r>
            <a:r>
              <a:rPr lang="ru-RU" sz="1000" dirty="0"/>
              <a:t> задач</a:t>
            </a:r>
          </a:p>
          <a:p>
            <a:r>
              <a:rPr lang="ru-RU" sz="1000" b="1" dirty="0">
                <a:solidFill>
                  <a:srgbClr val="C00000"/>
                </a:solidFill>
              </a:rPr>
              <a:t> L1 — Отраслевая модель</a:t>
            </a:r>
            <a:endParaRPr lang="ru-RU" sz="1000" dirty="0">
              <a:solidFill>
                <a:srgbClr val="C00000"/>
              </a:solidFill>
            </a:endParaRPr>
          </a:p>
          <a:p>
            <a:r>
              <a:rPr lang="ru-RU" sz="1000" dirty="0" err="1"/>
              <a:t>Дообучена</a:t>
            </a:r>
            <a:r>
              <a:rPr lang="ru-RU" sz="1000" dirty="0"/>
              <a:t> на индустриальных данных</a:t>
            </a:r>
          </a:p>
          <a:p>
            <a:r>
              <a:rPr lang="ru-RU" sz="1000" dirty="0"/>
              <a:t>Адаптирована под сферу: энергетика, финансы, добыча и т.д.</a:t>
            </a:r>
          </a:p>
          <a:p>
            <a:r>
              <a:rPr lang="ru-RU" sz="1000" b="1" dirty="0">
                <a:solidFill>
                  <a:srgbClr val="C00000"/>
                </a:solidFill>
              </a:rPr>
              <a:t>L2 — Сценарная модель</a:t>
            </a:r>
            <a:endParaRPr lang="ru-RU" sz="1000" dirty="0">
              <a:solidFill>
                <a:srgbClr val="C00000"/>
              </a:solidFill>
            </a:endParaRPr>
          </a:p>
          <a:p>
            <a:r>
              <a:rPr lang="ru-RU" sz="1000" dirty="0"/>
              <a:t>Развёртывается на периферии (</a:t>
            </a:r>
            <a:r>
              <a:rPr lang="ru-RU" sz="1000" dirty="0" err="1"/>
              <a:t>edge</a:t>
            </a:r>
            <a:r>
              <a:rPr lang="ru-RU" sz="1000" dirty="0"/>
              <a:t>)</a:t>
            </a:r>
            <a:r>
              <a:rPr lang="en-US" sz="1000" dirty="0"/>
              <a:t>, </a:t>
            </a:r>
            <a:r>
              <a:rPr lang="ru-RU" sz="1000" dirty="0"/>
              <a:t>настроена под конкретные задачи (например, распознавание касок, дефектов)</a:t>
            </a:r>
          </a:p>
          <a:p>
            <a:r>
              <a:rPr lang="ru-RU" sz="1000" dirty="0"/>
              <a:t>Работает в реальном времени, самообучается</a:t>
            </a:r>
          </a:p>
          <a:p>
            <a:endParaRPr lang="ru-RU" sz="1000" dirty="0"/>
          </a:p>
          <a:p>
            <a:endParaRPr lang="ru-RU" sz="1000" dirty="0"/>
          </a:p>
          <a:p>
            <a:pPr marL="136525" marR="0" lvl="0" indent="-136525" algn="l" defTabSz="1219444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5" name="矩形 484">
            <a:extLst>
              <a:ext uri="{FF2B5EF4-FFF2-40B4-BE49-F238E27FC236}">
                <a16:creationId xmlns:a16="http://schemas.microsoft.com/office/drawing/2014/main" id="{7DA3C88F-A6D8-10E9-3739-2C8E50C5F7C6}"/>
              </a:ext>
            </a:extLst>
          </p:cNvPr>
          <p:cNvSpPr/>
          <p:nvPr/>
        </p:nvSpPr>
        <p:spPr>
          <a:xfrm>
            <a:off x="1467821" y="4333649"/>
            <a:ext cx="4251848" cy="15014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8" name="矩形 487">
            <a:extLst>
              <a:ext uri="{FF2B5EF4-FFF2-40B4-BE49-F238E27FC236}">
                <a16:creationId xmlns:a16="http://schemas.microsoft.com/office/drawing/2014/main" id="{3202E979-6342-2DA2-5F00-634A27723078}"/>
              </a:ext>
            </a:extLst>
          </p:cNvPr>
          <p:cNvSpPr/>
          <p:nvPr/>
        </p:nvSpPr>
        <p:spPr>
          <a:xfrm>
            <a:off x="7470390" y="4221253"/>
            <a:ext cx="3992740" cy="16870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FF65D7-5051-6BC3-249D-5CCA524124FB}"/>
              </a:ext>
            </a:extLst>
          </p:cNvPr>
          <p:cNvSpPr txBox="1"/>
          <p:nvPr/>
        </p:nvSpPr>
        <p:spPr>
          <a:xfrm>
            <a:off x="3519795" y="2616439"/>
            <a:ext cx="26076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/>
              <a:t>Распознавание изображений и видео: дефекты, лица, объекты, поведение.</a:t>
            </a:r>
            <a:endParaRPr lang="ru-KZ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48B1AD-E74B-0423-0FCB-C16CB800BFB0}"/>
              </a:ext>
            </a:extLst>
          </p:cNvPr>
          <p:cNvSpPr txBox="1"/>
          <p:nvPr/>
        </p:nvSpPr>
        <p:spPr>
          <a:xfrm>
            <a:off x="6482191" y="2713940"/>
            <a:ext cx="24399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/>
              <a:t>Анализ графов: сети клиентов, связи между событиями, предиктивная аналитика.</a:t>
            </a:r>
            <a:endParaRPr lang="ru-KZ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440D4C-4B67-1E31-D817-B0F5F99844B1}"/>
              </a:ext>
            </a:extLst>
          </p:cNvPr>
          <p:cNvSpPr txBox="1"/>
          <p:nvPr/>
        </p:nvSpPr>
        <p:spPr>
          <a:xfrm>
            <a:off x="9427977" y="2348362"/>
            <a:ext cx="26084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/>
              <a:t>Объединяют текст, изображение, звук (напр. для видеоаналитики, цифровых помощников и диагностики).</a:t>
            </a:r>
          </a:p>
        </p:txBody>
      </p:sp>
      <p:sp>
        <p:nvSpPr>
          <p:cNvPr id="47" name="文本框 374">
            <a:extLst>
              <a:ext uri="{FF2B5EF4-FFF2-40B4-BE49-F238E27FC236}">
                <a16:creationId xmlns:a16="http://schemas.microsoft.com/office/drawing/2014/main" id="{7C55D0BC-FD5C-E15A-5EB1-7C2F41171688}"/>
              </a:ext>
            </a:extLst>
          </p:cNvPr>
          <p:cNvSpPr txBox="1"/>
          <p:nvPr/>
        </p:nvSpPr>
        <p:spPr>
          <a:xfrm>
            <a:off x="6198374" y="3898187"/>
            <a:ext cx="2090496" cy="6463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k-KZ" sz="1400" b="1" dirty="0"/>
              <a:t>Архитектура </a:t>
            </a:r>
            <a:r>
              <a:rPr lang="en-US" sz="1400" b="1" dirty="0"/>
              <a:t>AI-</a:t>
            </a:r>
            <a:r>
              <a:rPr lang="kk-KZ" sz="1400" b="1" dirty="0"/>
              <a:t>моделей </a:t>
            </a:r>
            <a:r>
              <a:rPr lang="en-US" sz="1400" b="1" dirty="0"/>
              <a:t>Huawei Pangu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F0CC9-ED53-9E40-C007-0AD90604370C}"/>
              </a:ext>
            </a:extLst>
          </p:cNvPr>
          <p:cNvSpPr txBox="1"/>
          <p:nvPr/>
        </p:nvSpPr>
        <p:spPr>
          <a:xfrm>
            <a:off x="3040002" y="1182394"/>
            <a:ext cx="6099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3746">
              <a:defRPr/>
            </a:pPr>
            <a:r>
              <a:rPr lang="kk-KZ" sz="1800" b="1" dirty="0">
                <a:solidFill>
                  <a:srgbClr val="C00000"/>
                </a:solidFill>
              </a:rPr>
              <a:t>Типы моделей ИИ</a:t>
            </a:r>
            <a:endParaRPr kumimoji="0" lang="kk-KZ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622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21">
            <a:extLst>
              <a:ext uri="{FF2B5EF4-FFF2-40B4-BE49-F238E27FC236}">
                <a16:creationId xmlns:a16="http://schemas.microsoft.com/office/drawing/2014/main" id="{CDEDBFEB-1847-D106-A1FE-9B0E27ADEE3F}"/>
              </a:ext>
            </a:extLst>
          </p:cNvPr>
          <p:cNvSpPr/>
          <p:nvPr/>
        </p:nvSpPr>
        <p:spPr>
          <a:xfrm>
            <a:off x="1775232" y="2886838"/>
            <a:ext cx="4166042" cy="1440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63500" algn="ctr" rotWithShape="0">
              <a:sysClr val="window" lastClr="FFFFFF">
                <a:lumMod val="75000"/>
              </a:sysClr>
            </a:outerShdw>
          </a:effectLst>
        </p:spPr>
        <p:txBody>
          <a:bodyPr rot="0" spcFirstLastPara="0" vertOverflow="overflow" horzOverflow="overflow" vert="horz" wrap="none" lIns="72000" tIns="36000" rIns="72000" bIns="36000" numCol="1" spcCol="0" rtlCol="0" fromWordArt="0" anchor="t" anchorCtr="0" forceAA="0" compatLnSpc="1">
            <a:noAutofit/>
          </a:bodyPr>
          <a:lstStyle/>
          <a:p>
            <a:pPr marL="0" marR="0" lvl="0" indent="0" algn="ctr" defTabSz="12192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0" cap="none" spc="0" normalizeH="0" baseline="0" noProof="0" dirty="0">
              <a:ln>
                <a:noFill/>
              </a:ln>
              <a:solidFill>
                <a:srgbClr val="1B1B18"/>
              </a:solidFill>
              <a:effectLst/>
              <a:uLnTx/>
              <a:uFillTx/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组合 215">
            <a:extLst>
              <a:ext uri="{FF2B5EF4-FFF2-40B4-BE49-F238E27FC236}">
                <a16:creationId xmlns:a16="http://schemas.microsoft.com/office/drawing/2014/main" id="{15811555-83BB-BAF9-C467-198111F94551}"/>
              </a:ext>
            </a:extLst>
          </p:cNvPr>
          <p:cNvGrpSpPr/>
          <p:nvPr/>
        </p:nvGrpSpPr>
        <p:grpSpPr>
          <a:xfrm>
            <a:off x="2815217" y="1610639"/>
            <a:ext cx="7490610" cy="4319997"/>
            <a:chOff x="5510214" y="1125320"/>
            <a:chExt cx="7490610" cy="4319997"/>
          </a:xfrm>
        </p:grpSpPr>
        <p:grpSp>
          <p:nvGrpSpPr>
            <p:cNvPr id="6" name="组合 219">
              <a:extLst>
                <a:ext uri="{FF2B5EF4-FFF2-40B4-BE49-F238E27FC236}">
                  <a16:creationId xmlns:a16="http://schemas.microsoft.com/office/drawing/2014/main" id="{817209FC-1805-34FD-A769-160BC2D9A334}"/>
                </a:ext>
              </a:extLst>
            </p:cNvPr>
            <p:cNvGrpSpPr/>
            <p:nvPr/>
          </p:nvGrpSpPr>
          <p:grpSpPr>
            <a:xfrm>
              <a:off x="5510214" y="1199456"/>
              <a:ext cx="6357338" cy="3980893"/>
              <a:chOff x="1784632" y="1875211"/>
              <a:chExt cx="6357338" cy="3980893"/>
            </a:xfrm>
          </p:grpSpPr>
          <p:cxnSp>
            <p:nvCxnSpPr>
              <p:cNvPr id="21" name="直接连接符 234">
                <a:extLst>
                  <a:ext uri="{FF2B5EF4-FFF2-40B4-BE49-F238E27FC236}">
                    <a16:creationId xmlns:a16="http://schemas.microsoft.com/office/drawing/2014/main" id="{E6B63E0D-5B4D-BC29-B0ED-F4486645A185}"/>
                  </a:ext>
                </a:extLst>
              </p:cNvPr>
              <p:cNvCxnSpPr>
                <a:cxnSpLocks/>
                <a:endCxn id="31" idx="2"/>
              </p:cNvCxnSpPr>
              <p:nvPr/>
            </p:nvCxnSpPr>
            <p:spPr>
              <a:xfrm flipH="1" flipV="1">
                <a:off x="1784632" y="4618864"/>
                <a:ext cx="1757229" cy="1237240"/>
              </a:xfrm>
              <a:prstGeom prst="line">
                <a:avLst/>
              </a:prstGeom>
              <a:noFill/>
              <a:ln w="19050" cap="flat" cmpd="sng" algn="ctr">
                <a:solidFill>
                  <a:srgbClr val="B5B5B5"/>
                </a:solidFill>
                <a:prstDash val="sysDash"/>
                <a:miter lim="800000"/>
                <a:headEnd type="stealth" w="med" len="med"/>
                <a:tailEnd type="stealth" w="med" len="med"/>
              </a:ln>
              <a:effectLst/>
            </p:spPr>
          </p:cxnSp>
          <p:cxnSp>
            <p:nvCxnSpPr>
              <p:cNvPr id="22" name="直接连接符 235">
                <a:extLst>
                  <a:ext uri="{FF2B5EF4-FFF2-40B4-BE49-F238E27FC236}">
                    <a16:creationId xmlns:a16="http://schemas.microsoft.com/office/drawing/2014/main" id="{3AA2C1DE-24DB-5D0D-362B-A7CD03A56F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93732" y="4428789"/>
                <a:ext cx="1548238" cy="1383702"/>
              </a:xfrm>
              <a:prstGeom prst="line">
                <a:avLst/>
              </a:prstGeom>
              <a:noFill/>
              <a:ln w="19050" cap="flat" cmpd="sng" algn="ctr">
                <a:solidFill>
                  <a:srgbClr val="B5B5B5"/>
                </a:solidFill>
                <a:prstDash val="sysDash"/>
                <a:miter lim="800000"/>
                <a:headEnd type="stealth" w="med" len="med"/>
                <a:tailEnd type="stealth" w="med" len="med"/>
              </a:ln>
              <a:effectLst/>
            </p:spPr>
          </p:cxnSp>
          <p:cxnSp>
            <p:nvCxnSpPr>
              <p:cNvPr id="23" name="直接连接符 236">
                <a:extLst>
                  <a:ext uri="{FF2B5EF4-FFF2-40B4-BE49-F238E27FC236}">
                    <a16:creationId xmlns:a16="http://schemas.microsoft.com/office/drawing/2014/main" id="{98BFF42B-96E0-BC09-CDAE-A8915836DC6D}"/>
                  </a:ext>
                </a:extLst>
              </p:cNvPr>
              <p:cNvCxnSpPr>
                <a:cxnSpLocks/>
                <a:stCxn id="39" idx="0"/>
              </p:cNvCxnSpPr>
              <p:nvPr/>
            </p:nvCxnSpPr>
            <p:spPr>
              <a:xfrm flipH="1" flipV="1">
                <a:off x="6469561" y="1875211"/>
                <a:ext cx="1448404" cy="969149"/>
              </a:xfrm>
              <a:prstGeom prst="line">
                <a:avLst/>
              </a:prstGeom>
              <a:noFill/>
              <a:ln w="19050" cap="flat" cmpd="sng" algn="ctr">
                <a:solidFill>
                  <a:srgbClr val="B5B5B5"/>
                </a:solidFill>
                <a:prstDash val="sysDash"/>
                <a:miter lim="800000"/>
                <a:headEnd type="stealth" w="med" len="med"/>
                <a:tailEnd type="stealth" w="med" len="med"/>
              </a:ln>
              <a:effectLst/>
            </p:spPr>
          </p:cxnSp>
          <p:cxnSp>
            <p:nvCxnSpPr>
              <p:cNvPr id="24" name="直接连接符 237">
                <a:extLst>
                  <a:ext uri="{FF2B5EF4-FFF2-40B4-BE49-F238E27FC236}">
                    <a16:creationId xmlns:a16="http://schemas.microsoft.com/office/drawing/2014/main" id="{83722FC4-C5E7-EB36-24F1-672E164285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9523" y="1912140"/>
                <a:ext cx="1587999" cy="1269773"/>
              </a:xfrm>
              <a:prstGeom prst="line">
                <a:avLst/>
              </a:prstGeom>
              <a:noFill/>
              <a:ln w="19050" cap="flat" cmpd="sng" algn="ctr">
                <a:solidFill>
                  <a:srgbClr val="B5B5B5"/>
                </a:solidFill>
                <a:prstDash val="sysDash"/>
                <a:miter lim="800000"/>
                <a:headEnd type="stealth" w="med" len="med"/>
                <a:tailEnd type="stealth" w="med" len="med"/>
              </a:ln>
              <a:effectLst/>
            </p:spPr>
          </p:cxnSp>
        </p:grpSp>
        <p:sp>
          <p:nvSpPr>
            <p:cNvPr id="8" name="矩形 221">
              <a:extLst>
                <a:ext uri="{FF2B5EF4-FFF2-40B4-BE49-F238E27FC236}">
                  <a16:creationId xmlns:a16="http://schemas.microsoft.com/office/drawing/2014/main" id="{E6036EF6-8668-1D4B-DA0B-D6013FA5931B}"/>
                </a:ext>
              </a:extLst>
            </p:cNvPr>
            <p:cNvSpPr/>
            <p:nvPr/>
          </p:nvSpPr>
          <p:spPr>
            <a:xfrm>
              <a:off x="8940570" y="2414378"/>
              <a:ext cx="4060254" cy="144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63500" algn="ctr" rotWithShape="0">
                <a:sysClr val="window" lastClr="FFFFFF">
                  <a:lumMod val="75000"/>
                </a:sysClr>
              </a:outerShdw>
            </a:effectLst>
          </p:spPr>
          <p:txBody>
            <a:bodyPr rot="0" spcFirstLastPara="0" vertOverflow="overflow" horzOverflow="overflow" vert="horz" wrap="none" lIns="72000" tIns="36000" rIns="72000" bIns="3600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12192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1B1B18"/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椭圆 217">
              <a:extLst>
                <a:ext uri="{FF2B5EF4-FFF2-40B4-BE49-F238E27FC236}">
                  <a16:creationId xmlns:a16="http://schemas.microsoft.com/office/drawing/2014/main" id="{13B536BE-50E0-8293-0BDC-2D9A21A26F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99400" y="1125320"/>
              <a:ext cx="4320000" cy="4319997"/>
            </a:xfrm>
            <a:prstGeom prst="ellipse">
              <a:avLst/>
            </a:prstGeom>
            <a:noFill/>
            <a:ln w="12700" cap="flat" cmpd="sng" algn="ctr">
              <a:solidFill>
                <a:srgbClr val="B5B5B5"/>
              </a:soli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" name="椭圆 216">
              <a:extLst>
                <a:ext uri="{FF2B5EF4-FFF2-40B4-BE49-F238E27FC236}">
                  <a16:creationId xmlns:a16="http://schemas.microsoft.com/office/drawing/2014/main" id="{0B988C9A-C0E8-5F9C-46BD-0DE34EFC20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3400" y="1269322"/>
              <a:ext cx="4031999" cy="4032004"/>
            </a:xfrm>
            <a:prstGeom prst="ellipse">
              <a:avLst/>
            </a:prstGeom>
            <a:noFill/>
            <a:ln w="19050" cap="flat" cmpd="sng" algn="ctr">
              <a:solidFill>
                <a:srgbClr val="C7000B"/>
              </a:soli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anose="020B0604020202020204" pitchFamily="34" charset="0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5" name="矩形 218">
            <a:extLst>
              <a:ext uri="{FF2B5EF4-FFF2-40B4-BE49-F238E27FC236}">
                <a16:creationId xmlns:a16="http://schemas.microsoft.com/office/drawing/2014/main" id="{F4B51C52-20CF-C29C-A0AE-C343FA2FEB3A}"/>
              </a:ext>
            </a:extLst>
          </p:cNvPr>
          <p:cNvSpPr/>
          <p:nvPr/>
        </p:nvSpPr>
        <p:spPr>
          <a:xfrm>
            <a:off x="2388401" y="2668940"/>
            <a:ext cx="1728000" cy="432000"/>
          </a:xfrm>
          <a:prstGeom prst="rect">
            <a:avLst/>
          </a:prstGeom>
          <a:solidFill>
            <a:srgbClr val="FFFFFF"/>
          </a:solidFill>
        </p:spPr>
        <p:txBody>
          <a:bodyPr wrap="none" lIns="72000" tIns="36000" rIns="72000" bIns="36000" anchor="ctr">
            <a:noAutofit/>
          </a:bodyPr>
          <a:lstStyle/>
          <a:p>
            <a:pPr lvl="0" algn="ctr" defTabSz="914112">
              <a:defRPr/>
            </a:pPr>
            <a:r>
              <a:rPr lang="kk-KZ" sz="1500" b="1" dirty="0"/>
              <a:t>Повышение эффективности</a:t>
            </a:r>
            <a:endParaRPr lang="kk-KZ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副标题 1">
            <a:extLst>
              <a:ext uri="{FF2B5EF4-FFF2-40B4-BE49-F238E27FC236}">
                <a16:creationId xmlns:a16="http://schemas.microsoft.com/office/drawing/2014/main" id="{35A092DD-DC51-E2E8-60C2-D8F5B42F5CD3}"/>
              </a:ext>
            </a:extLst>
          </p:cNvPr>
          <p:cNvSpPr txBox="1">
            <a:spLocks/>
          </p:cNvSpPr>
          <p:nvPr/>
        </p:nvSpPr>
        <p:spPr>
          <a:xfrm>
            <a:off x="524876" y="365468"/>
            <a:ext cx="10740640" cy="441937"/>
          </a:xfrm>
          <a:prstGeom prst="rect">
            <a:avLst/>
          </a:prstGeom>
        </p:spPr>
        <p:txBody>
          <a:bodyPr>
            <a:noAutofit/>
          </a:bodyPr>
          <a:lstStyle>
            <a:lvl1pPr marL="228509" indent="-228509" algn="l" defTabSz="9140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685526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2543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599560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6577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3594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6pPr>
            <a:lvl7pPr marL="2970611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7pPr>
            <a:lvl8pPr marL="3427628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8pPr>
            <a:lvl9pPr marL="3884646" indent="-228509" algn="l" defTabSz="91403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Зачем бизнесу ИИ: стратегическая ценность и выгоды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BE96AF-A1EE-5AF6-1B31-820080890077}"/>
              </a:ext>
            </a:extLst>
          </p:cNvPr>
          <p:cNvSpPr txBox="1"/>
          <p:nvPr/>
        </p:nvSpPr>
        <p:spPr>
          <a:xfrm>
            <a:off x="1877561" y="3258877"/>
            <a:ext cx="187531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ru-RU" sz="1300" dirty="0"/>
              <a:t>ИИ автоматизирует рутинные процессы: от обработки документов до техобслуживания.</a:t>
            </a:r>
            <a:endParaRPr lang="en-US" sz="1300" dirty="0"/>
          </a:p>
          <a:p>
            <a:pPr algn="ctr" defTabSz="914400">
              <a:defRPr/>
            </a:pPr>
            <a:endParaRPr lang="en-US" altLang="zh-CN" sz="1800" dirty="0">
              <a:solidFill>
                <a:srgbClr val="1D1D1A"/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923FD5-79C3-3538-8D62-6A5294AA523D}"/>
              </a:ext>
            </a:extLst>
          </p:cNvPr>
          <p:cNvSpPr txBox="1"/>
          <p:nvPr/>
        </p:nvSpPr>
        <p:spPr>
          <a:xfrm>
            <a:off x="4002673" y="3225732"/>
            <a:ext cx="20575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Примеры: 30x ускорение анализа изображений, 5x быстрее ревью документов (кейсы Huawei).</a:t>
            </a:r>
          </a:p>
        </p:txBody>
      </p:sp>
      <p:sp>
        <p:nvSpPr>
          <p:cNvPr id="27" name="矩形 221">
            <a:extLst>
              <a:ext uri="{FF2B5EF4-FFF2-40B4-BE49-F238E27FC236}">
                <a16:creationId xmlns:a16="http://schemas.microsoft.com/office/drawing/2014/main" id="{B3327585-3C65-350A-F89D-173B8ADF2125}"/>
              </a:ext>
            </a:extLst>
          </p:cNvPr>
          <p:cNvSpPr/>
          <p:nvPr/>
        </p:nvSpPr>
        <p:spPr>
          <a:xfrm>
            <a:off x="4516402" y="1009740"/>
            <a:ext cx="3096000" cy="1440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63500" algn="ctr" rotWithShape="0">
              <a:sysClr val="window" lastClr="FFFFFF">
                <a:lumMod val="75000"/>
              </a:sysClr>
            </a:outerShdw>
          </a:effectLst>
        </p:spPr>
        <p:txBody>
          <a:bodyPr rot="0" spcFirstLastPara="0" vertOverflow="overflow" horzOverflow="overflow" vert="horz" wrap="none" lIns="72000" tIns="36000" rIns="72000" bIns="36000" numCol="1" spcCol="0" rtlCol="0" fromWordArt="0" anchor="t" anchorCtr="0" forceAA="0" compatLnSpc="1">
            <a:noAutofit/>
          </a:bodyPr>
          <a:lstStyle/>
          <a:p>
            <a:pPr marL="0" marR="0" lvl="0" indent="0" algn="ctr" defTabSz="12192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0" cap="none" spc="0" normalizeH="0" baseline="0" noProof="0" dirty="0">
              <a:ln>
                <a:noFill/>
              </a:ln>
              <a:solidFill>
                <a:srgbClr val="1B1B18"/>
              </a:solidFill>
              <a:effectLst/>
              <a:uLnTx/>
              <a:uFillTx/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矩形 218">
            <a:extLst>
              <a:ext uri="{FF2B5EF4-FFF2-40B4-BE49-F238E27FC236}">
                <a16:creationId xmlns:a16="http://schemas.microsoft.com/office/drawing/2014/main" id="{CCFA9A07-B583-F4A4-B9BC-A34887656554}"/>
              </a:ext>
            </a:extLst>
          </p:cNvPr>
          <p:cNvSpPr/>
          <p:nvPr/>
        </p:nvSpPr>
        <p:spPr>
          <a:xfrm>
            <a:off x="5196255" y="760332"/>
            <a:ext cx="1728000" cy="432000"/>
          </a:xfrm>
          <a:prstGeom prst="rect">
            <a:avLst/>
          </a:prstGeom>
          <a:solidFill>
            <a:srgbClr val="FFFFFF"/>
          </a:solidFill>
        </p:spPr>
        <p:txBody>
          <a:bodyPr wrap="none" lIns="72000" tIns="36000" rIns="72000" bIns="36000" anchor="ctr">
            <a:noAutofit/>
          </a:bodyPr>
          <a:lstStyle/>
          <a:p>
            <a:pPr lvl="0" algn="ctr" defTabSz="914112">
              <a:defRPr/>
            </a:pPr>
            <a:r>
              <a:rPr lang="kk-KZ" sz="1500" b="1" dirty="0"/>
              <a:t>Снижение затрат</a:t>
            </a:r>
            <a:endParaRPr lang="kk-KZ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C00D78-80CB-1333-64BF-B8437C19E1C9}"/>
              </a:ext>
            </a:extLst>
          </p:cNvPr>
          <p:cNvSpPr txBox="1"/>
          <p:nvPr/>
        </p:nvSpPr>
        <p:spPr>
          <a:xfrm>
            <a:off x="4280341" y="1192332"/>
            <a:ext cx="363608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ru-RU" sz="1300" dirty="0"/>
              <a:t>Меньше ручной работы, меньше ошибок, меньше простоев.</a:t>
            </a:r>
            <a:endParaRPr lang="en-US" altLang="zh-CN" sz="1300" dirty="0">
              <a:solidFill>
                <a:srgbClr val="1D1D1A"/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C39465-A14E-46FD-50B5-141683063DD5}"/>
              </a:ext>
            </a:extLst>
          </p:cNvPr>
          <p:cNvSpPr txBox="1"/>
          <p:nvPr/>
        </p:nvSpPr>
        <p:spPr>
          <a:xfrm>
            <a:off x="4512254" y="1734806"/>
            <a:ext cx="3096001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00" dirty="0"/>
              <a:t>В горнодобыче: -85% нагрузки на персонал за счёт видеоаналитики и </a:t>
            </a:r>
            <a:r>
              <a:rPr lang="ru-RU" sz="1300" dirty="0" err="1"/>
              <a:t>самонастраиваемых</a:t>
            </a:r>
            <a:r>
              <a:rPr lang="ru-RU" sz="1300" dirty="0"/>
              <a:t> моделей.</a:t>
            </a:r>
          </a:p>
        </p:txBody>
      </p:sp>
      <p:sp>
        <p:nvSpPr>
          <p:cNvPr id="39" name="矩形 218">
            <a:extLst>
              <a:ext uri="{FF2B5EF4-FFF2-40B4-BE49-F238E27FC236}">
                <a16:creationId xmlns:a16="http://schemas.microsoft.com/office/drawing/2014/main" id="{C722BE54-D3EB-0990-5C31-386D5BC7F559}"/>
              </a:ext>
            </a:extLst>
          </p:cNvPr>
          <p:cNvSpPr/>
          <p:nvPr/>
        </p:nvSpPr>
        <p:spPr>
          <a:xfrm>
            <a:off x="8084550" y="2653924"/>
            <a:ext cx="1728000" cy="432000"/>
          </a:xfrm>
          <a:prstGeom prst="rect">
            <a:avLst/>
          </a:prstGeom>
          <a:solidFill>
            <a:srgbClr val="FFFFFF"/>
          </a:solidFill>
        </p:spPr>
        <p:txBody>
          <a:bodyPr wrap="none" lIns="72000" tIns="36000" rIns="72000" bIns="36000" anchor="ctr">
            <a:noAutofit/>
          </a:bodyPr>
          <a:lstStyle/>
          <a:p>
            <a:pPr lvl="0" algn="ctr" defTabSz="914112">
              <a:defRPr/>
            </a:pPr>
            <a:r>
              <a:rPr lang="kk-KZ" sz="1500" b="1" dirty="0"/>
              <a:t>Более точные решения</a:t>
            </a:r>
            <a:endParaRPr lang="kk-KZ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AF1B81-B9C4-AB80-A6A8-68CBB01D9402}"/>
              </a:ext>
            </a:extLst>
          </p:cNvPr>
          <p:cNvSpPr txBox="1"/>
          <p:nvPr/>
        </p:nvSpPr>
        <p:spPr>
          <a:xfrm>
            <a:off x="8121696" y="3204217"/>
            <a:ext cx="229983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ru-RU" sz="1300" dirty="0"/>
              <a:t>ИИ выявляет скрытые зависимости в данных, повышая точность прогнозов и аналитики.</a:t>
            </a:r>
            <a:endParaRPr lang="en-US" altLang="zh-CN" sz="1300" dirty="0">
              <a:solidFill>
                <a:srgbClr val="1D1D1A"/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1488D8-174B-962E-17EA-F61A6D5CA617}"/>
              </a:ext>
            </a:extLst>
          </p:cNvPr>
          <p:cNvSpPr txBox="1"/>
          <p:nvPr/>
        </p:nvSpPr>
        <p:spPr>
          <a:xfrm>
            <a:off x="6247279" y="3154307"/>
            <a:ext cx="184746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/>
              <a:t>В нефтегазе: рост точности предсказаний благодаря </a:t>
            </a:r>
            <a:r>
              <a:rPr lang="ru-RU" sz="1200" dirty="0" err="1"/>
              <a:t>knowledge</a:t>
            </a:r>
            <a:r>
              <a:rPr lang="ru-RU" sz="1200" dirty="0"/>
              <a:t> </a:t>
            </a:r>
            <a:r>
              <a:rPr lang="ru-RU" sz="1200" dirty="0" err="1"/>
              <a:t>computing</a:t>
            </a:r>
            <a:r>
              <a:rPr lang="ru-RU" sz="1200" dirty="0"/>
              <a:t> и </a:t>
            </a:r>
            <a:r>
              <a:rPr lang="ru-RU" sz="1200" dirty="0" err="1"/>
              <a:t>графовым</a:t>
            </a:r>
            <a:r>
              <a:rPr lang="ru-RU" sz="1200" dirty="0"/>
              <a:t> моделям.</a:t>
            </a:r>
          </a:p>
        </p:txBody>
      </p:sp>
      <p:sp>
        <p:nvSpPr>
          <p:cNvPr id="28" name="矩形 221">
            <a:extLst>
              <a:ext uri="{FF2B5EF4-FFF2-40B4-BE49-F238E27FC236}">
                <a16:creationId xmlns:a16="http://schemas.microsoft.com/office/drawing/2014/main" id="{9A5105B3-2883-45E8-4E8D-4315AA7B4F25}"/>
              </a:ext>
            </a:extLst>
          </p:cNvPr>
          <p:cNvSpPr/>
          <p:nvPr/>
        </p:nvSpPr>
        <p:spPr>
          <a:xfrm>
            <a:off x="4516402" y="4847318"/>
            <a:ext cx="3096000" cy="1440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63500" algn="ctr" rotWithShape="0">
              <a:sysClr val="window" lastClr="FFFFFF">
                <a:lumMod val="75000"/>
              </a:sysClr>
            </a:outerShdw>
          </a:effectLst>
        </p:spPr>
        <p:txBody>
          <a:bodyPr rot="0" spcFirstLastPara="0" vertOverflow="overflow" horzOverflow="overflow" vert="horz" wrap="none" lIns="72000" tIns="36000" rIns="72000" bIns="36000" numCol="1" spcCol="0" rtlCol="0" fromWordArt="0" anchor="t" anchorCtr="0" forceAA="0" compatLnSpc="1">
            <a:noAutofit/>
          </a:bodyPr>
          <a:lstStyle/>
          <a:p>
            <a:pPr marL="0" marR="0" lvl="0" indent="0" algn="ctr" defTabSz="121920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0" cap="none" spc="0" normalizeH="0" baseline="0" noProof="0" dirty="0">
              <a:ln>
                <a:noFill/>
              </a:ln>
              <a:solidFill>
                <a:srgbClr val="1B1B18"/>
              </a:solidFill>
              <a:effectLst/>
              <a:uLnTx/>
              <a:uFillTx/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矩形 218">
            <a:extLst>
              <a:ext uri="{FF2B5EF4-FFF2-40B4-BE49-F238E27FC236}">
                <a16:creationId xmlns:a16="http://schemas.microsoft.com/office/drawing/2014/main" id="{800BD803-8796-6082-084C-FCBCFA62CC24}"/>
              </a:ext>
            </a:extLst>
          </p:cNvPr>
          <p:cNvSpPr/>
          <p:nvPr/>
        </p:nvSpPr>
        <p:spPr>
          <a:xfrm>
            <a:off x="5247385" y="4624989"/>
            <a:ext cx="1728000" cy="432000"/>
          </a:xfrm>
          <a:prstGeom prst="rect">
            <a:avLst/>
          </a:prstGeom>
          <a:solidFill>
            <a:srgbClr val="FFFFFF"/>
          </a:solidFill>
        </p:spPr>
        <p:txBody>
          <a:bodyPr wrap="none" lIns="72000" tIns="36000" rIns="72000" bIns="36000" anchor="ctr">
            <a:noAutofit/>
          </a:bodyPr>
          <a:lstStyle/>
          <a:p>
            <a:pPr lvl="0" algn="ctr" defTabSz="914112">
              <a:defRPr/>
            </a:pPr>
            <a:r>
              <a:rPr lang="kk-KZ" sz="1500" b="1" dirty="0"/>
              <a:t>Масштабируемость и гибкость</a:t>
            </a:r>
            <a:endParaRPr lang="kk-KZ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8E0EF3-4BB1-9BCB-2903-90D6EACD095F}"/>
              </a:ext>
            </a:extLst>
          </p:cNvPr>
          <p:cNvSpPr txBox="1"/>
          <p:nvPr/>
        </p:nvSpPr>
        <p:spPr>
          <a:xfrm>
            <a:off x="4354216" y="5061229"/>
            <a:ext cx="356220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ru-RU" sz="1300" dirty="0"/>
              <a:t>Модели адаптируются под отрасль и конкретные задачи.</a:t>
            </a:r>
            <a:endParaRPr lang="en-US" altLang="zh-CN" sz="1300" dirty="0">
              <a:solidFill>
                <a:srgbClr val="1D1D1A"/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67FB7D-F0D6-42E4-EA32-AC7FE584309A}"/>
              </a:ext>
            </a:extLst>
          </p:cNvPr>
          <p:cNvSpPr txBox="1"/>
          <p:nvPr/>
        </p:nvSpPr>
        <p:spPr>
          <a:xfrm>
            <a:off x="4537049" y="5622055"/>
            <a:ext cx="3096000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00" dirty="0"/>
              <a:t>Благодаря архитектуре Huawei </a:t>
            </a:r>
            <a:r>
              <a:rPr lang="ru-RU" sz="1300" dirty="0" err="1"/>
              <a:t>Pangu</a:t>
            </a:r>
            <a:r>
              <a:rPr lang="ru-RU" sz="1300" dirty="0"/>
              <a:t>: одна модель → отрасль → конкретный объект.</a:t>
            </a:r>
          </a:p>
        </p:txBody>
      </p:sp>
    </p:spTree>
    <p:extLst>
      <p:ext uri="{BB962C8B-B14F-4D97-AF65-F5344CB8AC3E}">
        <p14:creationId xmlns:p14="http://schemas.microsoft.com/office/powerpoint/2010/main" val="140073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F6534-16EF-0FE9-CAF4-1CB6CDBF1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80C82293-7631-0E51-78E7-F9B67A5F0D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k-KZ" dirty="0"/>
              <a:t>ИИ-решения для горнодобывающей отрасли</a:t>
            </a:r>
            <a:endParaRPr b="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8">
            <a:extLst>
              <a:ext uri="{FF2B5EF4-FFF2-40B4-BE49-F238E27FC236}">
                <a16:creationId xmlns:a16="http://schemas.microsoft.com/office/drawing/2014/main" id="{2EA2931F-C12E-F4C6-38B7-3930CB286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420" y="2089218"/>
            <a:ext cx="504056" cy="24050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Интеллектуальный мониторинг рабочих зон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5" name="AutoShape 28">
            <a:extLst>
              <a:ext uri="{FF2B5EF4-FFF2-40B4-BE49-F238E27FC236}">
                <a16:creationId xmlns:a16="http://schemas.microsoft.com/office/drawing/2014/main" id="{DD9E8DCF-7703-FCCA-7A86-57DFDF960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9169" y="2089216"/>
            <a:ext cx="741638" cy="24050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ru-RU" sz="1600" dirty="0"/>
              <a:t>Обратная связь в реальном времени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6" name="AutoShape 28">
            <a:extLst>
              <a:ext uri="{FF2B5EF4-FFF2-40B4-BE49-F238E27FC236}">
                <a16:creationId xmlns:a16="http://schemas.microsoft.com/office/drawing/2014/main" id="{87C187EA-EFCC-BEC1-1052-E60C2C6D4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8500" y="2101664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Анализ безопасности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7" name="AutoShape 28">
            <a:extLst>
              <a:ext uri="{FF2B5EF4-FFF2-40B4-BE49-F238E27FC236}">
                <a16:creationId xmlns:a16="http://schemas.microsoft.com/office/drawing/2014/main" id="{509955A0-D38E-B497-26F4-4A6C32553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846" y="2140131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en-US" sz="1600" dirty="0"/>
              <a:t>24/7 AI-</a:t>
            </a:r>
            <a:r>
              <a:rPr lang="kk-KZ" sz="1600" dirty="0"/>
              <a:t>мониторинг конвейеров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8" name="AutoShape 28">
            <a:extLst>
              <a:ext uri="{FF2B5EF4-FFF2-40B4-BE49-F238E27FC236}">
                <a16:creationId xmlns:a16="http://schemas.microsoft.com/office/drawing/2014/main" id="{284CA729-10D5-0319-282B-57DA30687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758" y="2140131"/>
            <a:ext cx="799823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ru-RU" sz="1600" dirty="0"/>
              <a:t>Выявление трещин, посторонних объектов и дефектов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9" name="AutoShape 28">
            <a:extLst>
              <a:ext uri="{FF2B5EF4-FFF2-40B4-BE49-F238E27FC236}">
                <a16:creationId xmlns:a16="http://schemas.microsoft.com/office/drawing/2014/main" id="{A3B43178-813E-52CC-29EE-52560A6C9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8832" y="2101989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Уменьшение числа инспекторов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0" name="AutoShape 28">
            <a:extLst>
              <a:ext uri="{FF2B5EF4-FFF2-40B4-BE49-F238E27FC236}">
                <a16:creationId xmlns:a16="http://schemas.microsoft.com/office/drawing/2014/main" id="{56C21F72-3AC2-2AA4-7D2A-BB3DBF76E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7750" y="2117548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Исключение ручных проверок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1" name="AutoShape 28">
            <a:extLst>
              <a:ext uri="{FF2B5EF4-FFF2-40B4-BE49-F238E27FC236}">
                <a16:creationId xmlns:a16="http://schemas.microsoft.com/office/drawing/2014/main" id="{DCB36186-6CCE-F689-B692-845AD7E00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0475" y="2108560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Повышение качества выполнения операций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2" name="AutoShape 28">
            <a:extLst>
              <a:ext uri="{FF2B5EF4-FFF2-40B4-BE49-F238E27FC236}">
                <a16:creationId xmlns:a16="http://schemas.microsoft.com/office/drawing/2014/main" id="{830791BB-BB7A-BB21-8774-64A2EA1BA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2169" y="2101988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Повышение точности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六边形 44">
            <a:extLst>
              <a:ext uri="{FF2B5EF4-FFF2-40B4-BE49-F238E27FC236}">
                <a16:creationId xmlns:a16="http://schemas.microsoft.com/office/drawing/2014/main" id="{B535F7ED-CCF9-A103-03C8-4599D81644B5}"/>
              </a:ext>
            </a:extLst>
          </p:cNvPr>
          <p:cNvSpPr/>
          <p:nvPr/>
        </p:nvSpPr>
        <p:spPr>
          <a:xfrm>
            <a:off x="9220216" y="1537462"/>
            <a:ext cx="2647106" cy="340297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kk-KZ" sz="1200" b="1" dirty="0">
                <a:solidFill>
                  <a:schemeClr val="tx1"/>
                </a:solidFill>
              </a:rPr>
              <a:t>Снижение рисков и затрат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六边形 44">
            <a:extLst>
              <a:ext uri="{FF2B5EF4-FFF2-40B4-BE49-F238E27FC236}">
                <a16:creationId xmlns:a16="http://schemas.microsoft.com/office/drawing/2014/main" id="{CF89E0B4-6D9D-7D54-CF3B-21B579AA9A8D}"/>
              </a:ext>
            </a:extLst>
          </p:cNvPr>
          <p:cNvSpPr/>
          <p:nvPr/>
        </p:nvSpPr>
        <p:spPr>
          <a:xfrm>
            <a:off x="6496767" y="1524688"/>
            <a:ext cx="2647106" cy="340297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ru-RU" sz="1200" b="1" dirty="0">
                <a:solidFill>
                  <a:schemeClr val="tx1"/>
                </a:solidFill>
              </a:rPr>
              <a:t>Анализ качества и покрытие проверок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六边形 44">
            <a:extLst>
              <a:ext uri="{FF2B5EF4-FFF2-40B4-BE49-F238E27FC236}">
                <a16:creationId xmlns:a16="http://schemas.microsoft.com/office/drawing/2014/main" id="{45196569-A6EC-B0D6-AF49-F5F3D5DE4B7E}"/>
              </a:ext>
            </a:extLst>
          </p:cNvPr>
          <p:cNvSpPr/>
          <p:nvPr/>
        </p:nvSpPr>
        <p:spPr>
          <a:xfrm>
            <a:off x="3599782" y="1532202"/>
            <a:ext cx="2797722" cy="340297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kk-KZ" sz="1200" b="1" dirty="0">
                <a:solidFill>
                  <a:schemeClr val="tx1"/>
                </a:solidFill>
              </a:rPr>
              <a:t>Основная транспортная система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六边形 44">
            <a:extLst>
              <a:ext uri="{FF2B5EF4-FFF2-40B4-BE49-F238E27FC236}">
                <a16:creationId xmlns:a16="http://schemas.microsoft.com/office/drawing/2014/main" id="{1007D041-8A2D-690D-9F12-1C1CFAC3EAA9}"/>
              </a:ext>
            </a:extLst>
          </p:cNvPr>
          <p:cNvSpPr/>
          <p:nvPr/>
        </p:nvSpPr>
        <p:spPr>
          <a:xfrm>
            <a:off x="689944" y="1532033"/>
            <a:ext cx="2909838" cy="340297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kk-KZ" sz="1200" b="1" dirty="0">
                <a:solidFill>
                  <a:schemeClr val="tx1"/>
                </a:solidFill>
              </a:rPr>
              <a:t>Буровзрывные и разгрузочные </a:t>
            </a:r>
          </a:p>
          <a:p>
            <a:pPr lvl="0" algn="ctr" defTabSz="914112">
              <a:defRPr/>
            </a:pPr>
            <a:r>
              <a:rPr lang="kk-KZ" sz="1200" b="1" dirty="0">
                <a:solidFill>
                  <a:schemeClr val="tx1"/>
                </a:solidFill>
              </a:rPr>
              <a:t>работы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DD10B07C-0879-D62B-919B-E7F578890FA0}"/>
              </a:ext>
            </a:extLst>
          </p:cNvPr>
          <p:cNvSpPr/>
          <p:nvPr/>
        </p:nvSpPr>
        <p:spPr>
          <a:xfrm>
            <a:off x="729175" y="1961710"/>
            <a:ext cx="2695924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ECC8C4C4-95A7-27EC-AD64-6B8E6A09673A}"/>
              </a:ext>
            </a:extLst>
          </p:cNvPr>
          <p:cNvSpPr/>
          <p:nvPr/>
        </p:nvSpPr>
        <p:spPr>
          <a:xfrm>
            <a:off x="3713030" y="1961710"/>
            <a:ext cx="2544921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12CE74E8-7DF7-648E-8588-7704979929A3}"/>
              </a:ext>
            </a:extLst>
          </p:cNvPr>
          <p:cNvSpPr/>
          <p:nvPr/>
        </p:nvSpPr>
        <p:spPr>
          <a:xfrm>
            <a:off x="6613816" y="1961710"/>
            <a:ext cx="2317317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596C49E0-1325-49C4-4DA8-98ABA0C47939}"/>
              </a:ext>
            </a:extLst>
          </p:cNvPr>
          <p:cNvSpPr/>
          <p:nvPr/>
        </p:nvSpPr>
        <p:spPr>
          <a:xfrm>
            <a:off x="9319552" y="1974483"/>
            <a:ext cx="2239563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9B33E73B-CE16-00F3-A4F3-5A4574E3AEEC}"/>
              </a:ext>
            </a:extLst>
          </p:cNvPr>
          <p:cNvSpPr/>
          <p:nvPr/>
        </p:nvSpPr>
        <p:spPr>
          <a:xfrm>
            <a:off x="9709503" y="4737880"/>
            <a:ext cx="1449387" cy="373676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lvl="0" algn="ctr" defTabSz="820727" hangingPunct="0">
              <a:defRPr/>
            </a:pPr>
            <a:r>
              <a:rPr lang="ru-RU" sz="1300" b="1" dirty="0">
                <a:solidFill>
                  <a:srgbClr val="C00000"/>
                </a:solidFill>
              </a:rPr>
              <a:t>4. Автоматизация + AI-интеграция в процессы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BF3F2C44-647E-7D0F-0CCC-88000D58508B}"/>
              </a:ext>
            </a:extLst>
          </p:cNvPr>
          <p:cNvSpPr/>
          <p:nvPr/>
        </p:nvSpPr>
        <p:spPr>
          <a:xfrm>
            <a:off x="1362654" y="4723616"/>
            <a:ext cx="1577008" cy="373676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lvl="0" algn="ctr" defTabSz="820727" hangingPunct="0">
              <a:defRPr/>
            </a:pPr>
            <a:r>
              <a:rPr lang="it-IT" sz="1300" b="1" dirty="0">
                <a:solidFill>
                  <a:srgbClr val="C00000"/>
                </a:solidFill>
              </a:rPr>
              <a:t>1. CV + AI inference на краю (Edge)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42D8DD72-B160-F5B4-56D2-ACCF4B402592}"/>
              </a:ext>
            </a:extLst>
          </p:cNvPr>
          <p:cNvSpPr/>
          <p:nvPr/>
        </p:nvSpPr>
        <p:spPr>
          <a:xfrm>
            <a:off x="6979996" y="4725107"/>
            <a:ext cx="1570136" cy="373676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lvl="0" algn="ctr" defTabSz="820727" hangingPunct="0">
              <a:defRPr/>
            </a:pPr>
            <a:r>
              <a:rPr lang="en-US" sz="1300" b="1" dirty="0">
                <a:solidFill>
                  <a:srgbClr val="C00000"/>
                </a:solidFill>
              </a:rPr>
              <a:t>3. Smart mining inference </a:t>
            </a:r>
            <a:r>
              <a:rPr lang="kk-KZ" sz="1300" b="1" dirty="0">
                <a:solidFill>
                  <a:srgbClr val="C00000"/>
                </a:solidFill>
              </a:rPr>
              <a:t>платформа (</a:t>
            </a:r>
            <a:r>
              <a:rPr lang="en-US" sz="1300" b="1" dirty="0">
                <a:solidFill>
                  <a:srgbClr val="C00000"/>
                </a:solidFill>
              </a:rPr>
              <a:t>Pangu CV)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3F6E4650-C38A-DDC4-FF5C-56BC113A014B}"/>
              </a:ext>
            </a:extLst>
          </p:cNvPr>
          <p:cNvSpPr/>
          <p:nvPr/>
        </p:nvSpPr>
        <p:spPr>
          <a:xfrm>
            <a:off x="4099033" y="4737880"/>
            <a:ext cx="1840849" cy="373676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lvl="0" algn="ctr" defTabSz="820727" hangingPunct="0">
              <a:defRPr/>
            </a:pPr>
            <a:r>
              <a:rPr lang="ru-RU" sz="1300" b="1" dirty="0">
                <a:solidFill>
                  <a:srgbClr val="C00000"/>
                </a:solidFill>
              </a:rPr>
              <a:t>2. AI-</a:t>
            </a:r>
            <a:r>
              <a:rPr lang="ru-RU" sz="1300" b="1" dirty="0" err="1">
                <a:solidFill>
                  <a:srgbClr val="C00000"/>
                </a:solidFill>
              </a:rPr>
              <a:t>powered</a:t>
            </a:r>
            <a:r>
              <a:rPr lang="ru-RU" sz="1300" b="1" dirty="0">
                <a:solidFill>
                  <a:srgbClr val="C00000"/>
                </a:solidFill>
              </a:rPr>
              <a:t> камеры с непрерывным обучением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9" name="AutoShape 28">
            <a:extLst>
              <a:ext uri="{FF2B5EF4-FFF2-40B4-BE49-F238E27FC236}">
                <a16:creationId xmlns:a16="http://schemas.microsoft.com/office/drawing/2014/main" id="{4A3B17B8-1F2C-9EED-B584-5AA2CDD41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226" y="2121333"/>
            <a:ext cx="5331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Онлайн-обучение моделей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20" name="AutoShape 28">
            <a:extLst>
              <a:ext uri="{FF2B5EF4-FFF2-40B4-BE49-F238E27FC236}">
                <a16:creationId xmlns:a16="http://schemas.microsoft.com/office/drawing/2014/main" id="{D6F6FFFC-F409-8974-649F-76879FD60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995" y="2108560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ru-RU" sz="1600" dirty="0"/>
              <a:t>Полный охват зоны буровзрывных работ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21" name="AutoShape 28">
            <a:extLst>
              <a:ext uri="{FF2B5EF4-FFF2-40B4-BE49-F238E27FC236}">
                <a16:creationId xmlns:a16="http://schemas.microsoft.com/office/drawing/2014/main" id="{00AE1FA2-957A-26DA-CF27-F2029B97E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5607" y="2121332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Минимизация простоев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204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5EB6EB0A-3441-48F4-B561-A5BA6DFD9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122" y="223268"/>
            <a:ext cx="11079620" cy="441937"/>
          </a:xfrm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Кейс </a:t>
            </a:r>
            <a:r>
              <a:rPr lang="ru-RU" sz="2400" dirty="0" err="1"/>
              <a:t>Pangu</a:t>
            </a:r>
            <a:r>
              <a:rPr lang="ru-RU" sz="2400" dirty="0"/>
              <a:t> в горнодобыче: интеллектуальный мониторинг </a:t>
            </a:r>
            <a:r>
              <a:rPr lang="ru-RU" sz="2400" dirty="0" err="1"/>
              <a:t>противоразрывных</a:t>
            </a:r>
            <a:r>
              <a:rPr lang="ru-RU" sz="2400" dirty="0"/>
              <a:t> и разгрузочных работ для </a:t>
            </a:r>
            <a:r>
              <a:rPr lang="ru-RU" sz="2400" dirty="0" err="1"/>
              <a:t>Shandong</a:t>
            </a:r>
            <a:r>
              <a:rPr lang="ru-RU" sz="2400" dirty="0"/>
              <a:t> Energy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9D53443-D286-4981-AA50-377725A0AFFE}"/>
              </a:ext>
            </a:extLst>
          </p:cNvPr>
          <p:cNvSpPr/>
          <p:nvPr/>
        </p:nvSpPr>
        <p:spPr>
          <a:xfrm>
            <a:off x="4825117" y="1763186"/>
            <a:ext cx="6983678" cy="4184865"/>
          </a:xfrm>
          <a:prstGeom prst="rect">
            <a:avLst/>
          </a:prstGeom>
          <a:noFill/>
          <a:ln w="6350" cap="flat" cmpd="sng" algn="ctr">
            <a:gradFill flip="none" rotWithShape="1">
              <a:gsLst>
                <a:gs pos="30000">
                  <a:srgbClr val="4D96C3"/>
                </a:gs>
                <a:gs pos="100000">
                  <a:srgbClr val="4D96C3">
                    <a:alpha val="0"/>
                  </a:srgb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309476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218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56AAF9A5-E671-4C4E-A41D-EFB3A8F7C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69" y="5294145"/>
            <a:ext cx="7035504" cy="603363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A069C670-DDF2-4D73-9A07-A02D2B7314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402" y="4302600"/>
            <a:ext cx="1059813" cy="1142723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71095194-ED28-4933-94B3-2C6F73848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083" y="2482946"/>
            <a:ext cx="2541956" cy="147444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EAB90E21-5446-418E-8CF1-BD18F1CF3D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633" y="2899712"/>
            <a:ext cx="1541343" cy="1057674"/>
          </a:xfrm>
          <a:prstGeom prst="rect">
            <a:avLst/>
          </a:prstGeom>
          <a:ln>
            <a:solidFill>
              <a:srgbClr val="FFFFFF">
                <a:lumMod val="85000"/>
              </a:srgbClr>
            </a:solidFill>
          </a:ln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662659C2-1FA6-42D2-95DB-F8EE8D405D9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266" y="2831313"/>
            <a:ext cx="1276262" cy="659816"/>
          </a:xfrm>
          <a:prstGeom prst="rect">
            <a:avLst/>
          </a:prstGeom>
        </p:spPr>
      </p:pic>
      <p:pic>
        <p:nvPicPr>
          <p:cNvPr id="52" name="图片 51" descr="1-拷贝-7">
            <a:extLst>
              <a:ext uri="{FF2B5EF4-FFF2-40B4-BE49-F238E27FC236}">
                <a16:creationId xmlns:a16="http://schemas.microsoft.com/office/drawing/2014/main" id="{53C8BC87-13B8-4ED4-B102-816AF0017E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5824" y="3009914"/>
            <a:ext cx="1162894" cy="209915"/>
          </a:xfrm>
          <a:prstGeom prst="rect">
            <a:avLst/>
          </a:prstGeom>
        </p:spPr>
      </p:pic>
      <p:pic>
        <p:nvPicPr>
          <p:cNvPr id="53" name="图片 52" descr="1-拷贝-7">
            <a:extLst>
              <a:ext uri="{FF2B5EF4-FFF2-40B4-BE49-F238E27FC236}">
                <a16:creationId xmlns:a16="http://schemas.microsoft.com/office/drawing/2014/main" id="{7DFE8B89-587B-44F8-8873-3F003F313E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297" y="3234529"/>
            <a:ext cx="735426" cy="192211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57CFDE27-197C-446C-8997-3E944988A1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43" y="2324384"/>
            <a:ext cx="3289737" cy="1633002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B8258793-763C-41E9-A7B2-71179C198D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311" y="2404496"/>
            <a:ext cx="3138327" cy="1584980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150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6" name="Picture 2" descr="https://ss0.baidu.com/-Po3dSag_xI4khGko9WTAnF6hhy/baike/pic/item/d4628535e5dde711b3742a74adefce1b9c166189.jpg">
            <a:extLst>
              <a:ext uri="{FF2B5EF4-FFF2-40B4-BE49-F238E27FC236}">
                <a16:creationId xmlns:a16="http://schemas.microsoft.com/office/drawing/2014/main" id="{9EC4AAE8-EE5D-4317-B3A0-F154C12BE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8389" y="2871433"/>
            <a:ext cx="505649" cy="582042"/>
          </a:xfrm>
          <a:prstGeom prst="rect">
            <a:avLst/>
          </a:prstGeom>
          <a:noFill/>
          <a:effectLst>
            <a:glow rad="76200">
              <a:srgbClr val="00FFFF">
                <a:alpha val="2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6C31E67C-EAA5-4D45-81A5-85B008A3BE63}"/>
              </a:ext>
            </a:extLst>
          </p:cNvPr>
          <p:cNvSpPr txBox="1"/>
          <p:nvPr/>
        </p:nvSpPr>
        <p:spPr>
          <a:xfrm>
            <a:off x="7778128" y="2604896"/>
            <a:ext cx="1127232" cy="2799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3600" b="1">
                <a:solidFill>
                  <a:srgbClr val="00FFFF"/>
                </a:solidFill>
                <a:latin typeface="Arial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154808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ru-RU" sz="1219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ИИ платформа</a:t>
            </a:r>
            <a:endParaRPr kumimoji="0" sz="1219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6E1EA9E-A24F-4D4B-8948-C3B21A953F25}"/>
              </a:ext>
            </a:extLst>
          </p:cNvPr>
          <p:cNvSpPr/>
          <p:nvPr/>
        </p:nvSpPr>
        <p:spPr>
          <a:xfrm>
            <a:off x="7901351" y="2990981"/>
            <a:ext cx="946093" cy="23820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ctr" defTabSz="154808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Тренировка модели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84AB73A-5A35-4869-BF4F-BA8388A3D88F}"/>
              </a:ext>
            </a:extLst>
          </p:cNvPr>
          <p:cNvSpPr/>
          <p:nvPr/>
        </p:nvSpPr>
        <p:spPr>
          <a:xfrm>
            <a:off x="7959266" y="3211530"/>
            <a:ext cx="832279" cy="23820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 defTabSz="154808"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AI </a:t>
            </a:r>
            <a:r>
              <a:rPr kumimoji="0" lang="kk-KZ" sz="90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и</a:t>
            </a:r>
            <a:r>
              <a:rPr lang="kk-KZ" sz="900" dirty="0"/>
              <a:t>нференс 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76717E4D-CEA3-43D4-BADB-28570A3CD4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73406" y="2974271"/>
            <a:ext cx="875520" cy="457058"/>
          </a:xfrm>
          <a:prstGeom prst="rect">
            <a:avLst/>
          </a:prstGeom>
          <a:effectLst>
            <a:reflection blurRad="6350" stA="20000" endPos="35000" dir="5400000" sy="-100000" algn="bl" rotWithShape="0"/>
          </a:effectLst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C5F3B4D3-D01D-460E-9249-1887D02DDA7E}"/>
              </a:ext>
            </a:extLst>
          </p:cNvPr>
          <p:cNvSpPr txBox="1"/>
          <p:nvPr/>
        </p:nvSpPr>
        <p:spPr>
          <a:xfrm>
            <a:off x="5171601" y="3481509"/>
            <a:ext cx="774571" cy="26943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3600" b="1">
                <a:solidFill>
                  <a:srgbClr val="00FFFF"/>
                </a:solidFill>
                <a:latin typeface="Arial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154808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ru-RU" sz="1151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Рабочая зона</a:t>
            </a:r>
            <a:endParaRPr kumimoji="0" sz="1151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8C79409F-07FF-4F84-9E56-2342E4A5719A}"/>
              </a:ext>
            </a:extLst>
          </p:cNvPr>
          <p:cNvGrpSpPr/>
          <p:nvPr/>
        </p:nvGrpSpPr>
        <p:grpSpPr>
          <a:xfrm>
            <a:off x="6420294" y="2765740"/>
            <a:ext cx="1594460" cy="870836"/>
            <a:chOff x="6420294" y="2788355"/>
            <a:chExt cx="1594460" cy="870836"/>
          </a:xfrm>
        </p:grpSpPr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9BDC6119-5BF0-49C1-BD6F-951DF6E481C0}"/>
                </a:ext>
              </a:extLst>
            </p:cNvPr>
            <p:cNvCxnSpPr>
              <a:cxnSpLocks/>
            </p:cNvCxnSpPr>
            <p:nvPr/>
          </p:nvCxnSpPr>
          <p:spPr>
            <a:xfrm>
              <a:off x="6486524" y="3133994"/>
              <a:ext cx="1211498" cy="0"/>
            </a:xfrm>
            <a:prstGeom prst="straightConnector1">
              <a:avLst/>
            </a:prstGeom>
            <a:noFill/>
            <a:ln w="12700" cap="flat" cmpd="sng" algn="ctr">
              <a:gradFill>
                <a:gsLst>
                  <a:gs pos="0">
                    <a:srgbClr val="C7000A">
                      <a:lumMod val="5000"/>
                      <a:lumOff val="95000"/>
                      <a:alpha val="0"/>
                    </a:srgbClr>
                  </a:gs>
                  <a:gs pos="100000">
                    <a:srgbClr val="666666"/>
                  </a:gs>
                </a:gsLst>
                <a:lin ang="0" scaled="0"/>
              </a:gradFill>
              <a:prstDash val="solid"/>
              <a:miter lim="800000"/>
              <a:headEnd type="none"/>
              <a:tailEnd type="triangle" w="lg" len="lg"/>
            </a:ln>
            <a:effectLst/>
          </p:spPr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36F67A0C-D3BD-4C3F-96A6-0BDEF420E02B}"/>
                </a:ext>
              </a:extLst>
            </p:cNvPr>
            <p:cNvSpPr txBox="1"/>
            <p:nvPr/>
          </p:nvSpPr>
          <p:spPr>
            <a:xfrm>
              <a:off x="6420294" y="2788355"/>
              <a:ext cx="1357834" cy="6557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lvl="0" defTabSz="154808">
                <a:defRPr/>
              </a:pPr>
              <a:r>
                <a:rPr lang="kk-KZ" sz="1000" dirty="0"/>
                <a:t>Обратная передача </a:t>
              </a:r>
            </a:p>
            <a:p>
              <a:pPr lvl="0" defTabSz="154808">
                <a:defRPr/>
              </a:pPr>
              <a:r>
                <a:rPr lang="kk-KZ" sz="1000" dirty="0"/>
                <a:t>видеопотока</a:t>
              </a:r>
              <a:endParaRPr kumimoji="0" sz="948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A8E53152-B870-4620-9472-DB61B98979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6524" y="3231399"/>
              <a:ext cx="1165904" cy="0"/>
            </a:xfrm>
            <a:prstGeom prst="straightConnector1">
              <a:avLst/>
            </a:prstGeom>
            <a:noFill/>
            <a:ln w="12700" cap="flat" cmpd="sng" algn="ctr">
              <a:gradFill>
                <a:gsLst>
                  <a:gs pos="0">
                    <a:srgbClr val="C7000A">
                      <a:lumMod val="5000"/>
                      <a:lumOff val="95000"/>
                      <a:alpha val="0"/>
                    </a:srgbClr>
                  </a:gs>
                  <a:gs pos="100000">
                    <a:srgbClr val="00FFFF"/>
                  </a:gs>
                </a:gsLst>
                <a:lin ang="0" scaled="0"/>
              </a:gradFill>
              <a:prstDash val="solid"/>
              <a:miter lim="800000"/>
              <a:headEnd type="none"/>
              <a:tailEnd type="triangle" w="lg" len="lg"/>
            </a:ln>
            <a:effectLst/>
          </p:spPr>
        </p:cxn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956C47AF-F4F2-4165-9C21-6A763761537E}"/>
                </a:ext>
              </a:extLst>
            </p:cNvPr>
            <p:cNvSpPr txBox="1"/>
            <p:nvPr/>
          </p:nvSpPr>
          <p:spPr>
            <a:xfrm>
              <a:off x="6507645" y="3275111"/>
              <a:ext cx="1507109" cy="3840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defTabSz="154808">
                <a:defRPr/>
              </a:pPr>
              <a:r>
                <a:rPr lang="ru-RU" sz="1000" dirty="0"/>
                <a:t>Корректирующие действия на основе результатов </a:t>
              </a:r>
              <a:r>
                <a:rPr lang="ru-RU" sz="1000" dirty="0" err="1"/>
                <a:t>инференса</a:t>
              </a:r>
              <a:endParaRPr kumimoji="0" sz="948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67" name="矩形 66">
            <a:extLst>
              <a:ext uri="{FF2B5EF4-FFF2-40B4-BE49-F238E27FC236}">
                <a16:creationId xmlns:a16="http://schemas.microsoft.com/office/drawing/2014/main" id="{CAECBB08-49E4-437E-94E9-00C03E9387E0}"/>
              </a:ext>
            </a:extLst>
          </p:cNvPr>
          <p:cNvSpPr/>
          <p:nvPr/>
        </p:nvSpPr>
        <p:spPr>
          <a:xfrm>
            <a:off x="10238739" y="4460336"/>
            <a:ext cx="651140" cy="279948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sz="1219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Safety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63F6AE1-F484-478E-A556-E0BA6DA67A5A}"/>
              </a:ext>
            </a:extLst>
          </p:cNvPr>
          <p:cNvSpPr/>
          <p:nvPr/>
        </p:nvSpPr>
        <p:spPr>
          <a:xfrm>
            <a:off x="435018" y="1750550"/>
            <a:ext cx="3771698" cy="4184865"/>
          </a:xfrm>
          <a:prstGeom prst="rect">
            <a:avLst/>
          </a:prstGeom>
          <a:noFill/>
          <a:ln w="6350" cap="flat" cmpd="sng" algn="ctr">
            <a:gradFill flip="none" rotWithShape="1">
              <a:gsLst>
                <a:gs pos="30000">
                  <a:srgbClr val="4D96C3"/>
                </a:gs>
                <a:gs pos="100000">
                  <a:srgbClr val="4D96C3">
                    <a:alpha val="0"/>
                  </a:srgb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309476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218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sp>
        <p:nvSpPr>
          <p:cNvPr id="69" name="全新智能协作终端">
            <a:extLst>
              <a:ext uri="{FF2B5EF4-FFF2-40B4-BE49-F238E27FC236}">
                <a16:creationId xmlns:a16="http://schemas.microsoft.com/office/drawing/2014/main" id="{155E91DE-85B4-4767-BEFD-056AA191E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040" y="1398759"/>
            <a:ext cx="6365702" cy="258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14254" tIns="14254" rIns="14254" bIns="14254" anchor="ctr">
            <a:noAutofit/>
          </a:bodyPr>
          <a:lstStyle>
            <a:lvl1pPr defTabSz="541338">
              <a:defRPr kumimoji="1" sz="11600"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1pPr>
            <a:lvl2pPr defTabSz="541338">
              <a:defRPr kumimoji="1" sz="11600"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2pPr>
            <a:lvl3pPr defTabSz="541338">
              <a:defRPr kumimoji="1" sz="11600"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3pPr>
            <a:lvl4pPr defTabSz="541338">
              <a:defRPr kumimoji="1" sz="11600"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4pPr>
            <a:lvl5pPr defTabSz="541338">
              <a:defRPr kumimoji="1" sz="11600"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5pPr>
            <a:lvl6pPr marL="11757025" indent="6337300" defTabSz="541338" eaLnBrk="0" fontAlgn="base" hangingPunct="0">
              <a:spcBef>
                <a:spcPct val="0"/>
              </a:spcBef>
              <a:spcAft>
                <a:spcPct val="0"/>
              </a:spcAft>
              <a:defRPr kumimoji="1" sz="11600"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6pPr>
            <a:lvl7pPr marL="12214225" indent="6337300" defTabSz="541338" eaLnBrk="0" fontAlgn="base" hangingPunct="0">
              <a:spcBef>
                <a:spcPct val="0"/>
              </a:spcBef>
              <a:spcAft>
                <a:spcPct val="0"/>
              </a:spcAft>
              <a:defRPr kumimoji="1" sz="11600"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7pPr>
            <a:lvl8pPr marL="12671425" indent="6337300" defTabSz="541338" eaLnBrk="0" fontAlgn="base" hangingPunct="0">
              <a:spcBef>
                <a:spcPct val="0"/>
              </a:spcBef>
              <a:spcAft>
                <a:spcPct val="0"/>
              </a:spcAft>
              <a:defRPr kumimoji="1" sz="11600"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8pPr>
            <a:lvl9pPr marL="13128625" indent="6337300" defTabSz="541338" eaLnBrk="0" fontAlgn="base" hangingPunct="0">
              <a:spcBef>
                <a:spcPct val="0"/>
              </a:spcBef>
              <a:spcAft>
                <a:spcPct val="0"/>
              </a:spcAft>
              <a:defRPr kumimoji="1" sz="11600"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5480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1" sz="149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0" name="图片 69" descr="中间-小标">
            <a:extLst>
              <a:ext uri="{FF2B5EF4-FFF2-40B4-BE49-F238E27FC236}">
                <a16:creationId xmlns:a16="http://schemas.microsoft.com/office/drawing/2014/main" id="{ED6CA65D-193A-4EE6-84F1-C3BD0FE308B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27" y="1252532"/>
            <a:ext cx="3968370" cy="550534"/>
          </a:xfrm>
          <a:prstGeom prst="rect">
            <a:avLst/>
          </a:prstGeom>
        </p:spPr>
      </p:pic>
      <p:sp>
        <p:nvSpPr>
          <p:cNvPr id="71" name="全新智能协作终端">
            <a:extLst>
              <a:ext uri="{FF2B5EF4-FFF2-40B4-BE49-F238E27FC236}">
                <a16:creationId xmlns:a16="http://schemas.microsoft.com/office/drawing/2014/main" id="{1D4F3C7E-A14C-4D2D-BD12-FDA312ADF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018" y="1297962"/>
            <a:ext cx="3771698" cy="459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14254" tIns="14254" rIns="14254" bIns="14254" anchor="ctr">
            <a:noAutofit/>
          </a:bodyPr>
          <a:lstStyle>
            <a:lvl1pPr defTabSz="541338">
              <a:defRPr kumimoji="1" sz="11600"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1pPr>
            <a:lvl2pPr defTabSz="541338">
              <a:defRPr kumimoji="1" sz="11600"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2pPr>
            <a:lvl3pPr defTabSz="541338">
              <a:defRPr kumimoji="1" sz="11600"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3pPr>
            <a:lvl4pPr defTabSz="541338">
              <a:defRPr kumimoji="1" sz="11600"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4pPr>
            <a:lvl5pPr defTabSz="541338">
              <a:defRPr kumimoji="1" sz="11600"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5pPr>
            <a:lvl6pPr marL="11757025" indent="6337300" defTabSz="541338" eaLnBrk="0" fontAlgn="base" hangingPunct="0">
              <a:spcBef>
                <a:spcPct val="0"/>
              </a:spcBef>
              <a:spcAft>
                <a:spcPct val="0"/>
              </a:spcAft>
              <a:defRPr kumimoji="1" sz="11600"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6pPr>
            <a:lvl7pPr marL="12214225" indent="6337300" defTabSz="541338" eaLnBrk="0" fontAlgn="base" hangingPunct="0">
              <a:spcBef>
                <a:spcPct val="0"/>
              </a:spcBef>
              <a:spcAft>
                <a:spcPct val="0"/>
              </a:spcAft>
              <a:defRPr kumimoji="1" sz="11600"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7pPr>
            <a:lvl8pPr marL="12671425" indent="6337300" defTabSz="541338" eaLnBrk="0" fontAlgn="base" hangingPunct="0">
              <a:spcBef>
                <a:spcPct val="0"/>
              </a:spcBef>
              <a:spcAft>
                <a:spcPct val="0"/>
              </a:spcAft>
              <a:defRPr kumimoji="1" sz="11600"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8pPr>
            <a:lvl9pPr marL="13128625" indent="6337300" defTabSz="541338" eaLnBrk="0" fontAlgn="base" hangingPunct="0">
              <a:spcBef>
                <a:spcPct val="0"/>
              </a:spcBef>
              <a:spcAft>
                <a:spcPct val="0"/>
              </a:spcAft>
              <a:defRPr kumimoji="1" sz="11600">
                <a:solidFill>
                  <a:schemeClr val="tx1"/>
                </a:solidFill>
                <a:latin typeface="Arial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5480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1" sz="14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2" name="图片 71" descr="光">
            <a:extLst>
              <a:ext uri="{FF2B5EF4-FFF2-40B4-BE49-F238E27FC236}">
                <a16:creationId xmlns:a16="http://schemas.microsoft.com/office/drawing/2014/main" id="{4584EE06-7744-4653-80A7-79C9FFA422E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411" y="2494061"/>
            <a:ext cx="704173" cy="2297475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25A56A13-44CA-4D03-A8A3-AFC45FE2A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18" y="5294145"/>
            <a:ext cx="3771698" cy="603363"/>
          </a:xfrm>
          <a:prstGeom prst="rect">
            <a:avLst/>
          </a:prstGeom>
        </p:spPr>
      </p:pic>
      <p:sp>
        <p:nvSpPr>
          <p:cNvPr id="74" name="矩形 73">
            <a:extLst>
              <a:ext uri="{FF2B5EF4-FFF2-40B4-BE49-F238E27FC236}">
                <a16:creationId xmlns:a16="http://schemas.microsoft.com/office/drawing/2014/main" id="{B7D304C3-B375-42D9-B9E0-E8704D8C1039}"/>
              </a:ext>
            </a:extLst>
          </p:cNvPr>
          <p:cNvSpPr/>
          <p:nvPr/>
        </p:nvSpPr>
        <p:spPr>
          <a:xfrm>
            <a:off x="552953" y="4005199"/>
            <a:ext cx="3590540" cy="10475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ru-RU" sz="1200" dirty="0"/>
              <a:t>Проверка выполняется </a:t>
            </a:r>
            <a:r>
              <a:rPr lang="ru-RU" sz="1200" b="1" dirty="0"/>
              <a:t>вручную по видеозаписям после событий</a:t>
            </a:r>
            <a:r>
              <a:rPr lang="ru-RU" sz="1200" dirty="0"/>
              <a:t>, нет мониторинга в реальном времени.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ru-RU" sz="1200" dirty="0"/>
              <a:t>Без полного охвата проверок — </a:t>
            </a:r>
            <a:r>
              <a:rPr lang="ru-RU" sz="1200" b="1" dirty="0"/>
              <a:t>возможны риски для безопасности</a:t>
            </a:r>
            <a:r>
              <a:rPr lang="ru-RU" sz="1200" dirty="0"/>
              <a:t>.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ABD4B4B-200B-4E61-90B8-6BBE54676ED2}"/>
              </a:ext>
            </a:extLst>
          </p:cNvPr>
          <p:cNvSpPr txBox="1"/>
          <p:nvPr/>
        </p:nvSpPr>
        <p:spPr>
          <a:xfrm>
            <a:off x="5312444" y="2612492"/>
            <a:ext cx="813043" cy="27994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3600" b="1">
                <a:solidFill>
                  <a:srgbClr val="00FFFF"/>
                </a:solidFill>
                <a:latin typeface="Arial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154808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ru-RU" sz="1219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Сбор видео</a:t>
            </a:r>
            <a:endParaRPr kumimoji="0" sz="1219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B155F32E-7FBD-4ACD-B148-C432639B41B2}"/>
              </a:ext>
            </a:extLst>
          </p:cNvPr>
          <p:cNvSpPr txBox="1"/>
          <p:nvPr/>
        </p:nvSpPr>
        <p:spPr>
          <a:xfrm>
            <a:off x="10134412" y="4689807"/>
            <a:ext cx="859793" cy="25006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228496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sz="1625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</a:rPr>
              <a:t>Lower risk</a:t>
            </a:r>
            <a:endParaRPr kumimoji="0" lang="en-US" altLang="zh-CN" sz="1625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77" name="图片 76" descr="中间光">
            <a:extLst>
              <a:ext uri="{FF2B5EF4-FFF2-40B4-BE49-F238E27FC236}">
                <a16:creationId xmlns:a16="http://schemas.microsoft.com/office/drawing/2014/main" id="{55E50F15-F0BA-417D-8B2A-3925E9C95DF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8362247" y="2838393"/>
            <a:ext cx="1385255" cy="618208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13B5DFDB-6772-4AB8-B806-B1BDA14FCA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599" y="4302600"/>
            <a:ext cx="1059813" cy="1142723"/>
          </a:xfrm>
          <a:prstGeom prst="rect">
            <a:avLst/>
          </a:prstGeom>
        </p:spPr>
      </p:pic>
      <p:sp>
        <p:nvSpPr>
          <p:cNvPr id="79" name="矩形 78">
            <a:extLst>
              <a:ext uri="{FF2B5EF4-FFF2-40B4-BE49-F238E27FC236}">
                <a16:creationId xmlns:a16="http://schemas.microsoft.com/office/drawing/2014/main" id="{7E94AC38-EC77-43E2-964D-6999FA2D5F2F}"/>
              </a:ext>
            </a:extLst>
          </p:cNvPr>
          <p:cNvSpPr/>
          <p:nvPr/>
        </p:nvSpPr>
        <p:spPr>
          <a:xfrm>
            <a:off x="5626762" y="4487497"/>
            <a:ext cx="1157689" cy="279948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sz="1219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Construction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BFC4702-CCB6-488E-927D-E7E42ECE916A}"/>
              </a:ext>
            </a:extLst>
          </p:cNvPr>
          <p:cNvSpPr txBox="1"/>
          <p:nvPr/>
        </p:nvSpPr>
        <p:spPr>
          <a:xfrm>
            <a:off x="5861746" y="4724301"/>
            <a:ext cx="687721" cy="45858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228496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sz="149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</a:rPr>
              <a:t>Higher quality</a:t>
            </a:r>
            <a:endParaRPr kumimoji="0" lang="en-US" altLang="zh-CN" sz="149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89263526-BD25-4D02-B910-E265DAE9F3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500" y="4302600"/>
            <a:ext cx="1059813" cy="1142723"/>
          </a:xfrm>
          <a:prstGeom prst="rect">
            <a:avLst/>
          </a:prstGeom>
        </p:spPr>
      </p:pic>
      <p:sp>
        <p:nvSpPr>
          <p:cNvPr id="82" name="矩形 81">
            <a:extLst>
              <a:ext uri="{FF2B5EF4-FFF2-40B4-BE49-F238E27FC236}">
                <a16:creationId xmlns:a16="http://schemas.microsoft.com/office/drawing/2014/main" id="{8330FCC2-8A5B-4527-B65A-95FCD8064135}"/>
              </a:ext>
            </a:extLst>
          </p:cNvPr>
          <p:cNvSpPr/>
          <p:nvPr/>
        </p:nvSpPr>
        <p:spPr>
          <a:xfrm>
            <a:off x="7845453" y="4460337"/>
            <a:ext cx="1059907" cy="279948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sz="1219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Acceptance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7F691C6-9986-44EB-B80F-6C4DD859717F}"/>
              </a:ext>
            </a:extLst>
          </p:cNvPr>
          <p:cNvSpPr txBox="1"/>
          <p:nvPr/>
        </p:nvSpPr>
        <p:spPr>
          <a:xfrm>
            <a:off x="7922589" y="4688088"/>
            <a:ext cx="923745" cy="22929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0" marR="0" lvl="0" indent="0" algn="ctr" defTabSz="228496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sz="149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</a:rPr>
              <a:t>Full coverage</a:t>
            </a:r>
            <a:endParaRPr kumimoji="0" lang="en-US" altLang="zh-CN" sz="149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84" name="冲击地压_20220906">
            <a:hlinkClick r:id="" action="ppaction://media"/>
            <a:extLst>
              <a:ext uri="{FF2B5EF4-FFF2-40B4-BE49-F238E27FC236}">
                <a16:creationId xmlns:a16="http://schemas.microsoft.com/office/drawing/2014/main" id="{EA596415-9096-471D-9D57-2AB03E747C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253194" y="2523703"/>
            <a:ext cx="2461733" cy="1384725"/>
          </a:xfrm>
          <a:prstGeom prst="rect">
            <a:avLst/>
          </a:prstGeom>
        </p:spPr>
      </p:pic>
      <p:sp>
        <p:nvSpPr>
          <p:cNvPr id="85" name="矩形 84">
            <a:extLst>
              <a:ext uri="{FF2B5EF4-FFF2-40B4-BE49-F238E27FC236}">
                <a16:creationId xmlns:a16="http://schemas.microsoft.com/office/drawing/2014/main" id="{F080FAEB-9916-436F-82C0-C3033D38971D}"/>
              </a:ext>
            </a:extLst>
          </p:cNvPr>
          <p:cNvSpPr/>
          <p:nvPr/>
        </p:nvSpPr>
        <p:spPr>
          <a:xfrm>
            <a:off x="531983" y="1851079"/>
            <a:ext cx="3577767" cy="27994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ctr">
              <a:defRPr/>
            </a:pPr>
            <a:r>
              <a:rPr lang="ru-RU" sz="1200" dirty="0"/>
              <a:t>В Китае насчитывается </a:t>
            </a:r>
            <a:r>
              <a:rPr lang="ru-RU" sz="1200" b="1" dirty="0"/>
              <a:t>138 шахт с риском горных ударов</a:t>
            </a:r>
            <a:r>
              <a:rPr lang="ru-RU" sz="1200" dirty="0"/>
              <a:t>, из них </a:t>
            </a:r>
            <a:r>
              <a:rPr lang="ru-RU" sz="1200" b="1" dirty="0"/>
              <a:t>44 принадлежат </a:t>
            </a:r>
            <a:r>
              <a:rPr lang="ru-RU" sz="1200" b="1" dirty="0" err="1"/>
              <a:t>Shandong</a:t>
            </a:r>
            <a:r>
              <a:rPr lang="ru-RU" sz="1200" b="1" dirty="0"/>
              <a:t> Energy</a:t>
            </a:r>
            <a:r>
              <a:rPr lang="ru-RU" sz="1200" dirty="0"/>
              <a:t>.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62EBB67-E29A-45A4-A44C-590D186BD8EA}"/>
              </a:ext>
            </a:extLst>
          </p:cNvPr>
          <p:cNvSpPr/>
          <p:nvPr/>
        </p:nvSpPr>
        <p:spPr>
          <a:xfrm>
            <a:off x="2409881" y="4969947"/>
            <a:ext cx="1747594" cy="2174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sz="813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cs typeface="+mn-cs"/>
              </a:rPr>
              <a:t>(Source: China National Energy Information Platform)</a:t>
            </a:r>
            <a:endParaRPr kumimoji="0" lang="zh-CN" altLang="en-US" sz="813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pic>
        <p:nvPicPr>
          <p:cNvPr id="87" name="图片 86" descr="中间-小标">
            <a:extLst>
              <a:ext uri="{FF2B5EF4-FFF2-40B4-BE49-F238E27FC236}">
                <a16:creationId xmlns:a16="http://schemas.microsoft.com/office/drawing/2014/main" id="{67264822-DE17-4EBD-973E-6B5DEF3D9CF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900" y="1235956"/>
            <a:ext cx="7096112" cy="550534"/>
          </a:xfrm>
          <a:prstGeom prst="rect">
            <a:avLst/>
          </a:prstGeom>
        </p:spPr>
      </p:pic>
      <p:sp>
        <p:nvSpPr>
          <p:cNvPr id="4" name="矩形 84">
            <a:extLst>
              <a:ext uri="{FF2B5EF4-FFF2-40B4-BE49-F238E27FC236}">
                <a16:creationId xmlns:a16="http://schemas.microsoft.com/office/drawing/2014/main" id="{BFA5CE0D-B42D-7A5E-A736-2F065C6A4826}"/>
              </a:ext>
            </a:extLst>
          </p:cNvPr>
          <p:cNvSpPr/>
          <p:nvPr/>
        </p:nvSpPr>
        <p:spPr>
          <a:xfrm>
            <a:off x="5036301" y="1243923"/>
            <a:ext cx="6611179" cy="27994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ctr">
              <a:defRPr/>
            </a:pPr>
            <a:r>
              <a:rPr lang="ru-RU" sz="1400" b="1" dirty="0"/>
              <a:t>Интеллектуальный мониторинг буровзрывных и разгрузочных работ:</a:t>
            </a:r>
            <a:br>
              <a:rPr lang="ru-RU" sz="1400" dirty="0"/>
            </a:br>
            <a:r>
              <a:rPr lang="ru-RU" sz="1400" dirty="0"/>
              <a:t>поддержка со стороны ИИ делает процесс </a:t>
            </a:r>
            <a:r>
              <a:rPr lang="ru-RU" sz="1400" b="1" dirty="0"/>
              <a:t>эффективнее и безопаснее</a:t>
            </a:r>
            <a:r>
              <a:rPr lang="ru-RU" sz="1400" dirty="0"/>
              <a:t>.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矩形 84">
            <a:extLst>
              <a:ext uri="{FF2B5EF4-FFF2-40B4-BE49-F238E27FC236}">
                <a16:creationId xmlns:a16="http://schemas.microsoft.com/office/drawing/2014/main" id="{080F8EC0-5740-221E-1868-A198BDF0690F}"/>
              </a:ext>
            </a:extLst>
          </p:cNvPr>
          <p:cNvSpPr/>
          <p:nvPr/>
        </p:nvSpPr>
        <p:spPr>
          <a:xfrm>
            <a:off x="552953" y="1260055"/>
            <a:ext cx="3577767" cy="27994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ctr">
              <a:defRPr/>
            </a:pPr>
            <a:r>
              <a:rPr lang="ru-RU" sz="1400" b="1" dirty="0"/>
              <a:t>Проблема</a:t>
            </a:r>
            <a:r>
              <a:rPr lang="ru-RU" sz="1300" b="1" dirty="0"/>
              <a:t>:</a:t>
            </a:r>
            <a:r>
              <a:rPr lang="ru-RU" sz="1300" dirty="0"/>
              <a:t> сложно контролировать качество буровзрывных и разгрузочных работ.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26376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remove" display="0">
                  <p:stCondLst>
                    <p:cond delay="indefinite"/>
                  </p:stCondLst>
                </p:cTn>
                <p:tgtEl>
                  <p:spTgt spid="8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460DF99A-656E-4BCC-9769-1CC335B1D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609" y="194065"/>
            <a:ext cx="11064391" cy="441937"/>
          </a:xfrm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Кейс </a:t>
            </a:r>
            <a:r>
              <a:rPr lang="ru-RU" sz="2400" dirty="0" err="1"/>
              <a:t>Pangu</a:t>
            </a:r>
            <a:r>
              <a:rPr lang="ru-RU" sz="2400" dirty="0"/>
              <a:t>: интеллектуальный мониторинг основной транспортной системы для </a:t>
            </a:r>
            <a:r>
              <a:rPr lang="ru-RU" sz="2400" dirty="0" err="1"/>
              <a:t>Jinneng</a:t>
            </a:r>
            <a:r>
              <a:rPr lang="ru-RU" sz="2400" dirty="0"/>
              <a:t> Holding Group</a:t>
            </a:r>
            <a:endParaRPr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D18B6B3-C92D-4721-B349-36C7458E3904}"/>
              </a:ext>
            </a:extLst>
          </p:cNvPr>
          <p:cNvSpPr/>
          <p:nvPr/>
        </p:nvSpPr>
        <p:spPr>
          <a:xfrm rot="10800000" flipH="1">
            <a:off x="6215762" y="1982332"/>
            <a:ext cx="5623127" cy="4073220"/>
          </a:xfrm>
          <a:prstGeom prst="rect">
            <a:avLst/>
          </a:prstGeom>
          <a:gradFill>
            <a:gsLst>
              <a:gs pos="40000">
                <a:srgbClr val="0194EF">
                  <a:alpha val="5000"/>
                </a:srgbClr>
              </a:gs>
              <a:gs pos="100000">
                <a:srgbClr val="0194EF">
                  <a:alpha val="0"/>
                </a:srgbClr>
              </a:gs>
            </a:gsLst>
            <a:lin ang="5400000" scaled="0"/>
          </a:gradFill>
          <a:ln>
            <a:gradFill>
              <a:gsLst>
                <a:gs pos="11000">
                  <a:srgbClr val="00FFFF"/>
                </a:gs>
                <a:gs pos="60000">
                  <a:srgbClr val="00B0F0"/>
                </a:gs>
                <a:gs pos="100000">
                  <a:srgbClr val="00B0F0">
                    <a:alpha val="0"/>
                  </a:srgbClr>
                </a:gs>
              </a:gsLst>
              <a:lin ang="5400000" scaled="0"/>
            </a:gradFill>
          </a:ln>
        </p:spPr>
        <p:txBody>
          <a:bodyPr vert="horz" wrap="square" lIns="30958" tIns="15479" rIns="30958" bIns="15479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609" b="0" i="0" u="none" strike="noStrike" kern="120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C74EBF8-90F3-4A81-B8BC-8E0A59416C47}"/>
              </a:ext>
            </a:extLst>
          </p:cNvPr>
          <p:cNvSpPr/>
          <p:nvPr/>
        </p:nvSpPr>
        <p:spPr>
          <a:xfrm rot="10800000" flipH="1">
            <a:off x="400642" y="1978883"/>
            <a:ext cx="5623127" cy="4073220"/>
          </a:xfrm>
          <a:prstGeom prst="rect">
            <a:avLst/>
          </a:prstGeom>
          <a:gradFill>
            <a:gsLst>
              <a:gs pos="40000">
                <a:srgbClr val="0194EF">
                  <a:alpha val="5000"/>
                </a:srgbClr>
              </a:gs>
              <a:gs pos="100000">
                <a:srgbClr val="0194EF">
                  <a:alpha val="0"/>
                </a:srgbClr>
              </a:gs>
            </a:gsLst>
            <a:lin ang="5400000" scaled="0"/>
          </a:gradFill>
          <a:ln>
            <a:gradFill>
              <a:gsLst>
                <a:gs pos="11000">
                  <a:srgbClr val="00FFFF"/>
                </a:gs>
                <a:gs pos="60000">
                  <a:srgbClr val="00B0F0"/>
                </a:gs>
                <a:gs pos="100000">
                  <a:srgbClr val="00B0F0">
                    <a:alpha val="0"/>
                  </a:srgbClr>
                </a:gs>
              </a:gsLst>
              <a:lin ang="5400000" scaled="0"/>
            </a:gradFill>
          </a:ln>
        </p:spPr>
        <p:txBody>
          <a:bodyPr vert="horz" wrap="square" lIns="30958" tIns="15479" rIns="30958" bIns="15479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609" b="0" i="0" u="none" strike="noStrike" kern="120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23" name="图片 22" descr="中间-小标">
            <a:extLst>
              <a:ext uri="{FF2B5EF4-FFF2-40B4-BE49-F238E27FC236}">
                <a16:creationId xmlns:a16="http://schemas.microsoft.com/office/drawing/2014/main" id="{125D5BE3-6FC5-460D-8C06-0256F41BE0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41" y="1535022"/>
            <a:ext cx="5623127" cy="550534"/>
          </a:xfrm>
          <a:prstGeom prst="rect">
            <a:avLst/>
          </a:prstGeom>
        </p:spPr>
      </p:pic>
      <p:pic>
        <p:nvPicPr>
          <p:cNvPr id="24" name="图片 23" descr="中间-小标">
            <a:extLst>
              <a:ext uri="{FF2B5EF4-FFF2-40B4-BE49-F238E27FC236}">
                <a16:creationId xmlns:a16="http://schemas.microsoft.com/office/drawing/2014/main" id="{D51FBE60-ADEA-4957-9C9D-23E2F174CD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60" y="1535022"/>
            <a:ext cx="5623127" cy="55053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57736EE4-4D55-4067-A1FE-6C11A44887C1}"/>
              </a:ext>
            </a:extLst>
          </p:cNvPr>
          <p:cNvSpPr txBox="1"/>
          <p:nvPr/>
        </p:nvSpPr>
        <p:spPr>
          <a:xfrm>
            <a:off x="6368142" y="1546208"/>
            <a:ext cx="5298986" cy="5718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ru-RU" sz="1400" b="1" dirty="0">
                <a:solidFill>
                  <a:srgbClr val="C00000"/>
                </a:solidFill>
              </a:rPr>
              <a:t>Решение: </a:t>
            </a:r>
            <a:r>
              <a:rPr lang="ru-RU" sz="1400" dirty="0">
                <a:solidFill>
                  <a:srgbClr val="C00000"/>
                </a:solidFill>
              </a:rPr>
              <a:t>мониторинг конвейерной ленты в реальном времени с помощью ИИ вместо ручной проверки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9363D72-3469-4396-97E6-8C0C1AC932C2}"/>
              </a:ext>
            </a:extLst>
          </p:cNvPr>
          <p:cNvSpPr txBox="1"/>
          <p:nvPr/>
        </p:nvSpPr>
        <p:spPr>
          <a:xfrm>
            <a:off x="756962" y="1548040"/>
            <a:ext cx="4943601" cy="3424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 defTabSz="309601">
              <a:defRPr/>
            </a:pPr>
            <a:r>
              <a:rPr lang="ru-RU" sz="1400" b="1" dirty="0"/>
              <a:t>Проблема:</a:t>
            </a:r>
            <a:r>
              <a:rPr lang="ru-RU" sz="1400" dirty="0"/>
              <a:t> ручная проверка основной транспортной системы неэффективна и затратна.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DED0937-CF2A-45D7-942D-C14EF3986941}"/>
              </a:ext>
            </a:extLst>
          </p:cNvPr>
          <p:cNvSpPr txBox="1"/>
          <p:nvPr/>
        </p:nvSpPr>
        <p:spPr>
          <a:xfrm>
            <a:off x="9045858" y="2520608"/>
            <a:ext cx="2750263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 defTabSz="309601">
              <a:defRPr/>
            </a:pPr>
            <a:r>
              <a:rPr lang="ru-RU" sz="1400" b="1" dirty="0"/>
              <a:t>Непрерывное обучение модели прямо в процессе эксплуатации.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AF42FAA-5692-4F88-9965-150B8FB4810B}"/>
              </a:ext>
            </a:extLst>
          </p:cNvPr>
          <p:cNvSpPr txBox="1"/>
          <p:nvPr/>
        </p:nvSpPr>
        <p:spPr>
          <a:xfrm>
            <a:off x="598922" y="2430340"/>
            <a:ext cx="2494996" cy="540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 defTabSz="309601">
              <a:defRPr/>
            </a:pPr>
            <a:r>
              <a:rPr lang="ru-RU" sz="1400" b="1" dirty="0"/>
              <a:t>Система требует высокого уровня безопасности.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AB775BA-3A21-4D93-A468-D1ABCAECC848}"/>
              </a:ext>
            </a:extLst>
          </p:cNvPr>
          <p:cNvSpPr txBox="1"/>
          <p:nvPr/>
        </p:nvSpPr>
        <p:spPr>
          <a:xfrm>
            <a:off x="3410687" y="2430340"/>
            <a:ext cx="2518655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 defTabSz="309601">
              <a:defRPr/>
            </a:pPr>
            <a:r>
              <a:rPr lang="ru-RU" sz="1400" b="1" dirty="0"/>
              <a:t>В текущих условиях работники инспектируют конвейер пешком.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1C13C10-0FF9-4469-87F4-634413E7F2C4}"/>
              </a:ext>
            </a:extLst>
          </p:cNvPr>
          <p:cNvSpPr txBox="1">
            <a:spLocks/>
          </p:cNvSpPr>
          <p:nvPr/>
        </p:nvSpPr>
        <p:spPr>
          <a:xfrm>
            <a:off x="735191" y="5090932"/>
            <a:ext cx="2210763" cy="576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1">
            <a:noAutofit/>
          </a:bodyPr>
          <a:lstStyle>
            <a:defPPr>
              <a:defRPr lang="en-US"/>
            </a:defPPr>
            <a:lvl1pPr defTabSz="914112">
              <a:defRPr sz="1100" b="0">
                <a:solidFill>
                  <a:srgbClr val="FFC000"/>
                </a:solidFill>
                <a:latin typeface="Arial" panose="020B0503020204020204" pitchFamily="34" charset="-122"/>
                <a:ea typeface="微软雅黑" panose="020B0503020204020204" pitchFamily="34" charset="-122"/>
                <a:cs typeface="方正兰亭中黑简体" panose="02000000000000000000" charset="-122"/>
              </a:defRPr>
            </a:lvl1pPr>
          </a:lstStyle>
          <a:p>
            <a:pPr lvl="0" algn="ctr">
              <a:defRPr/>
            </a:pPr>
            <a:r>
              <a:rPr lang="ru-RU" sz="1300" b="1" dirty="0">
                <a:solidFill>
                  <a:schemeClr val="tx1"/>
                </a:solidFill>
              </a:rPr>
              <a:t>Поломка конвейера может привести к остановке производства и серьёзным убыткам.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016EFF9-FCDE-4629-B7B5-9741AA7DB425}"/>
              </a:ext>
            </a:extLst>
          </p:cNvPr>
          <p:cNvSpPr txBox="1">
            <a:spLocks noChangeAspect="1"/>
          </p:cNvSpPr>
          <p:nvPr/>
        </p:nvSpPr>
        <p:spPr>
          <a:xfrm>
            <a:off x="3590005" y="5076832"/>
            <a:ext cx="2089342" cy="576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1">
            <a:noAutofit/>
          </a:bodyPr>
          <a:lstStyle>
            <a:defPPr>
              <a:defRPr lang="en-US"/>
            </a:defPPr>
            <a:lvl1pPr defTabSz="914112">
              <a:defRPr sz="1100" b="0">
                <a:solidFill>
                  <a:srgbClr val="FFC000"/>
                </a:solidFill>
                <a:latin typeface="Arial" panose="020B0503020204020204" pitchFamily="34" charset="-122"/>
                <a:ea typeface="微软雅黑" panose="020B0503020204020204" pitchFamily="34" charset="-122"/>
                <a:cs typeface="方正兰亭中黑简体" panose="02000000000000000000" charset="-122"/>
              </a:defRPr>
            </a:lvl1pPr>
          </a:lstStyle>
          <a:p>
            <a:r>
              <a:rPr lang="ru-RU" sz="1300" b="1" dirty="0">
                <a:solidFill>
                  <a:schemeClr val="tx1"/>
                </a:solidFill>
              </a:rPr>
              <a:t>Длина конвейера — 20 км, для его проверки требуется 20 человек.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0E48FA95-CEF3-4244-80C6-43D797EE5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232" y="3213044"/>
            <a:ext cx="2387527" cy="1635184"/>
          </a:xfrm>
          <a:prstGeom prst="rect">
            <a:avLst/>
          </a:prstGeom>
        </p:spPr>
      </p:pic>
      <p:pic>
        <p:nvPicPr>
          <p:cNvPr id="33" name="IMG_0720">
            <a:hlinkClick r:id="" action="ppaction://media"/>
            <a:extLst>
              <a:ext uri="{FF2B5EF4-FFF2-40B4-BE49-F238E27FC236}">
                <a16:creationId xmlns:a16="http://schemas.microsoft.com/office/drawing/2014/main" id="{A927AFA4-71E0-48C3-AB0D-34C7CC2AB3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77808" y="3214108"/>
            <a:ext cx="2376509" cy="1633056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2365F931-1761-4EC9-9971-355246BC600E}"/>
              </a:ext>
            </a:extLst>
          </p:cNvPr>
          <p:cNvSpPr/>
          <p:nvPr/>
        </p:nvSpPr>
        <p:spPr>
          <a:xfrm>
            <a:off x="6532036" y="2565341"/>
            <a:ext cx="2468051" cy="47084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39574" tIns="19787" rIns="39574" bIns="19787" rtlCol="0" anchor="ctr">
            <a:noAutofit/>
          </a:bodyPr>
          <a:lstStyle/>
          <a:p>
            <a:pPr lvl="0" algn="ctr" defTabSz="309601">
              <a:defRPr/>
            </a:pPr>
            <a:r>
              <a:rPr lang="ru-RU" sz="1400" b="1" dirty="0"/>
              <a:t>2</a:t>
            </a:r>
            <a:r>
              <a:rPr lang="en-US" sz="1400" b="1" dirty="0"/>
              <a:t>4/7</a:t>
            </a:r>
            <a:r>
              <a:rPr lang="ru-RU" sz="1400" b="1" dirty="0"/>
              <a:t> интеллектуальный контроль</a:t>
            </a:r>
            <a:r>
              <a:rPr lang="ru-RU" sz="1400" dirty="0"/>
              <a:t> </a:t>
            </a:r>
            <a:r>
              <a:rPr lang="ru-RU" sz="1400" b="1" dirty="0"/>
              <a:t>главного конвейера</a:t>
            </a:r>
            <a:r>
              <a:rPr lang="ru-RU" sz="1400" dirty="0"/>
              <a:t>.</a:t>
            </a:r>
            <a:endParaRPr kumimoji="1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Huawei Sans Medium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4CFAB49-991E-423A-99C9-03301118A88A}"/>
              </a:ext>
            </a:extLst>
          </p:cNvPr>
          <p:cNvSpPr/>
          <p:nvPr/>
        </p:nvSpPr>
        <p:spPr>
          <a:xfrm>
            <a:off x="6614084" y="4978211"/>
            <a:ext cx="4863548" cy="576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ctr">
              <a:defRPr/>
            </a:pPr>
            <a:r>
              <a:rPr lang="ru-RU" sz="1400" b="1" dirty="0"/>
              <a:t>Более 95% точности в выявлении дефектов</a:t>
            </a:r>
            <a:r>
              <a:rPr lang="ru-RU" sz="1400" dirty="0"/>
              <a:t> (трещин, посторонних предметов и др.), что обеспечивает высокую надёжность системы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F6A4F238-9939-43D6-A581-E5B0546552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31" y="3239224"/>
            <a:ext cx="2364324" cy="1582824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39F7BBB3-79E2-42DD-B3B6-B21463DEBAE0}"/>
              </a:ext>
            </a:extLst>
          </p:cNvPr>
          <p:cNvSpPr/>
          <p:nvPr/>
        </p:nvSpPr>
        <p:spPr>
          <a:xfrm>
            <a:off x="9190012" y="3214108"/>
            <a:ext cx="2376509" cy="1633056"/>
          </a:xfrm>
          <a:prstGeom prst="rect">
            <a:avLst/>
          </a:prstGeom>
          <a:gradFill>
            <a:gsLst>
              <a:gs pos="40000">
                <a:srgbClr val="0194EF">
                  <a:alpha val="14902"/>
                </a:srgbClr>
              </a:gs>
              <a:gs pos="100000">
                <a:srgbClr val="0194EF">
                  <a:alpha val="0"/>
                </a:srgbClr>
              </a:gs>
            </a:gsLst>
            <a:lin ang="5400000" scaled="0"/>
          </a:gradFill>
          <a:ln>
            <a:gradFill>
              <a:gsLst>
                <a:gs pos="11000">
                  <a:srgbClr val="00FFFF"/>
                </a:gs>
                <a:gs pos="60000">
                  <a:srgbClr val="00B0F0"/>
                </a:gs>
                <a:gs pos="100000">
                  <a:srgbClr val="00B0F0">
                    <a:alpha val="0"/>
                  </a:srgbClr>
                </a:gs>
              </a:gsLst>
              <a:lin ang="5400000" scaled="0"/>
            </a:gradFill>
          </a:ln>
        </p:spPr>
        <p:txBody>
          <a:bodyPr vert="horz" wrap="square" lIns="30958" tIns="15479" rIns="30958" bIns="15479" numCol="1" anchor="ctr" anchorCtr="0" compatLnSpc="1">
            <a:prstTxWarp prst="textNoShape">
              <a:avLst/>
            </a:prstTxWarp>
            <a:noAutofit/>
          </a:bodyPr>
          <a:lstStyle/>
          <a:p>
            <a:pPr marL="193510" lvl="0" indent="-193510" defTabSz="309601">
              <a:buFont typeface="Arial" panose="020B0604020202020204" pitchFamily="34" charset="0"/>
              <a:buChar char="•"/>
              <a:defRPr/>
            </a:pPr>
            <a:r>
              <a:rPr lang="ru-RU" sz="1200" b="1" dirty="0"/>
              <a:t>Камеры с ИИ</a:t>
            </a:r>
            <a:r>
              <a:rPr lang="ru-RU" sz="1200" dirty="0"/>
              <a:t>, 24/7</a:t>
            </a:r>
            <a:endParaRPr lang="en-US" sz="1200" dirty="0"/>
          </a:p>
          <a:p>
            <a:pPr marL="193510" lvl="0" indent="-193510" defTabSz="309601">
              <a:buFont typeface="Arial" panose="020B0604020202020204" pitchFamily="34" charset="0"/>
              <a:buChar char="•"/>
              <a:defRPr/>
            </a:pPr>
            <a:r>
              <a:rPr lang="ru-RU" sz="1200" dirty="0"/>
              <a:t>Постоянное обучение, </a:t>
            </a:r>
            <a:r>
              <a:rPr lang="ru-RU" sz="1200" b="1" dirty="0"/>
              <a:t>онлайн-обновление моделей</a:t>
            </a:r>
            <a:r>
              <a:rPr lang="ru-RU" sz="1200" dirty="0"/>
              <a:t> и </a:t>
            </a:r>
            <a:r>
              <a:rPr lang="ru-RU" sz="1200" b="1" dirty="0"/>
              <a:t>рост точности с увеличением объёма использования</a:t>
            </a:r>
            <a:r>
              <a:rPr lang="ru-RU" sz="1200" dirty="0"/>
              <a:t>.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F4508-B726-B1E0-C6AE-4B90A50E0067}"/>
              </a:ext>
            </a:extLst>
          </p:cNvPr>
          <p:cNvSpPr txBox="1"/>
          <p:nvPr/>
        </p:nvSpPr>
        <p:spPr>
          <a:xfrm>
            <a:off x="365609" y="932027"/>
            <a:ext cx="6099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GothicNeo" panose="020B0503020000020004" pitchFamily="34" charset="-127"/>
              </a:rPr>
              <a:t>– Подземный персонал сокращён на 20%</a:t>
            </a:r>
            <a:endParaRPr lang="ru-KZ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GothicNeo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01228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CA31488D-5978-4EB6-8950-E1F0DB1D32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k-KZ" dirty="0"/>
              <a:t>ИИ-решения для электроэнергетики</a:t>
            </a:r>
            <a:endParaRPr b="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8">
            <a:extLst>
              <a:ext uri="{FF2B5EF4-FFF2-40B4-BE49-F238E27FC236}">
                <a16:creationId xmlns:a16="http://schemas.microsoft.com/office/drawing/2014/main" id="{692CAA8E-0ED8-4239-9953-9EA76347B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003" y="2101990"/>
            <a:ext cx="504056" cy="24050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Видеонаблюдение на электростанциях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5" name="AutoShape 28">
            <a:extLst>
              <a:ext uri="{FF2B5EF4-FFF2-40B4-BE49-F238E27FC236}">
                <a16:creationId xmlns:a16="http://schemas.microsoft.com/office/drawing/2014/main" id="{6A06BB65-89F1-4BA9-BA3F-408C24F24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361" y="2101989"/>
            <a:ext cx="741638" cy="24050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ru-RU" sz="1600" dirty="0"/>
              <a:t>Интеллектуальная проверка ЛЭП с помощью дронов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6" name="AutoShape 28">
            <a:extLst>
              <a:ext uri="{FF2B5EF4-FFF2-40B4-BE49-F238E27FC236}">
                <a16:creationId xmlns:a16="http://schemas.microsoft.com/office/drawing/2014/main" id="{B7C74FFA-2CB0-4406-BAB2-F47B2F9EA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9809" y="2101990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Роботы для осмотра подстанций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7" name="AutoShape 28">
            <a:extLst>
              <a:ext uri="{FF2B5EF4-FFF2-40B4-BE49-F238E27FC236}">
                <a16:creationId xmlns:a16="http://schemas.microsoft.com/office/drawing/2014/main" id="{6D158B89-1B96-42B4-AC9B-59CB4C5F1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298" y="2101989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>
                <a:solidFill>
                  <a:srgbClr val="666666"/>
                </a:solidFill>
              </a:rPr>
              <a:t>Интеллектуальная инспекция подстанций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8" name="AutoShape 28">
            <a:extLst>
              <a:ext uri="{FF2B5EF4-FFF2-40B4-BE49-F238E27FC236}">
                <a16:creationId xmlns:a16="http://schemas.microsoft.com/office/drawing/2014/main" id="{6B39C12C-CD15-48DA-BB1F-3A134B9BF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0820" y="2101989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Единая карта распределительной сети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9" name="AutoShape 28">
            <a:extLst>
              <a:ext uri="{FF2B5EF4-FFF2-40B4-BE49-F238E27FC236}">
                <a16:creationId xmlns:a16="http://schemas.microsoft.com/office/drawing/2014/main" id="{4B29212A-07A9-4403-A51B-791A47C39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8832" y="2101989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Центр знаний по маркетингу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0" name="AutoShape 28">
            <a:extLst>
              <a:ext uri="{FF2B5EF4-FFF2-40B4-BE49-F238E27FC236}">
                <a16:creationId xmlns:a16="http://schemas.microsoft.com/office/drawing/2014/main" id="{9EFC4DBF-3E83-48DE-8ADA-09C54EA51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2868" y="2101989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ru-RU" sz="1600" dirty="0"/>
              <a:t>Центр знаний по операциям и осмотру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1" name="AutoShape 28">
            <a:extLst>
              <a:ext uri="{FF2B5EF4-FFF2-40B4-BE49-F238E27FC236}">
                <a16:creationId xmlns:a16="http://schemas.microsoft.com/office/drawing/2014/main" id="{EB2D75ED-F702-46F6-8764-4CC052E1E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9833" y="2101989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ru-RU" sz="1600" dirty="0"/>
              <a:t>Центр знаний по основному оборудованию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2" name="AutoShape 28">
            <a:extLst>
              <a:ext uri="{FF2B5EF4-FFF2-40B4-BE49-F238E27FC236}">
                <a16:creationId xmlns:a16="http://schemas.microsoft.com/office/drawing/2014/main" id="{8CEBE4E5-933C-4FB4-8EAD-44F0E0D33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2610" y="2103856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marL="0" marR="0" lvl="0" indent="0" algn="ctr" defTabSz="914112" rtl="0" eaLnBrk="0" fontAlgn="auto" latinLnBrk="0" hangingPunct="0">
              <a:buClr>
                <a:srgbClr val="CC9900"/>
              </a:buClr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AI RPA</a:t>
            </a:r>
          </a:p>
        </p:txBody>
      </p:sp>
      <p:sp>
        <p:nvSpPr>
          <p:cNvPr id="13" name="六边形 44">
            <a:extLst>
              <a:ext uri="{FF2B5EF4-FFF2-40B4-BE49-F238E27FC236}">
                <a16:creationId xmlns:a16="http://schemas.microsoft.com/office/drawing/2014/main" id="{ED49030B-2A9A-4E38-AD27-8C28957B3FA1}"/>
              </a:ext>
            </a:extLst>
          </p:cNvPr>
          <p:cNvSpPr/>
          <p:nvPr/>
        </p:nvSpPr>
        <p:spPr>
          <a:xfrm>
            <a:off x="6924261" y="1564474"/>
            <a:ext cx="2295955" cy="340297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kk-KZ" sz="1200" b="1" dirty="0">
                <a:solidFill>
                  <a:schemeClr val="tx1"/>
                </a:solidFill>
              </a:rPr>
              <a:t>Распределение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六边形 44">
            <a:extLst>
              <a:ext uri="{FF2B5EF4-FFF2-40B4-BE49-F238E27FC236}">
                <a16:creationId xmlns:a16="http://schemas.microsoft.com/office/drawing/2014/main" id="{298B1E16-6325-4231-8C5A-06D0F3A74C10}"/>
              </a:ext>
            </a:extLst>
          </p:cNvPr>
          <p:cNvSpPr/>
          <p:nvPr/>
        </p:nvSpPr>
        <p:spPr>
          <a:xfrm>
            <a:off x="9076347" y="1564474"/>
            <a:ext cx="2445794" cy="340297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kk-KZ" sz="1200" b="1" dirty="0">
                <a:solidFill>
                  <a:schemeClr val="tx1"/>
                </a:solidFill>
              </a:rPr>
              <a:t>Потребление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六边形 44">
            <a:extLst>
              <a:ext uri="{FF2B5EF4-FFF2-40B4-BE49-F238E27FC236}">
                <a16:creationId xmlns:a16="http://schemas.microsoft.com/office/drawing/2014/main" id="{B5F7BBAD-0F0E-49F6-AFAC-DA7738A0F9B2}"/>
              </a:ext>
            </a:extLst>
          </p:cNvPr>
          <p:cNvSpPr/>
          <p:nvPr/>
        </p:nvSpPr>
        <p:spPr>
          <a:xfrm>
            <a:off x="4760237" y="1564474"/>
            <a:ext cx="2317317" cy="340297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kk-KZ" sz="1200" b="1" dirty="0">
                <a:solidFill>
                  <a:schemeClr val="tx1"/>
                </a:solidFill>
              </a:rPr>
              <a:t>Передача и трансформация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六边形 44">
            <a:extLst>
              <a:ext uri="{FF2B5EF4-FFF2-40B4-BE49-F238E27FC236}">
                <a16:creationId xmlns:a16="http://schemas.microsoft.com/office/drawing/2014/main" id="{18A010B5-050B-4E50-81EB-A426C358DAA9}"/>
              </a:ext>
            </a:extLst>
          </p:cNvPr>
          <p:cNvSpPr/>
          <p:nvPr/>
        </p:nvSpPr>
        <p:spPr>
          <a:xfrm>
            <a:off x="2674120" y="1564474"/>
            <a:ext cx="2173445" cy="340297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kk-KZ" sz="1200" b="1" dirty="0">
                <a:solidFill>
                  <a:schemeClr val="tx1"/>
                </a:solidFill>
              </a:rPr>
              <a:t>Генерация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六边形 44">
            <a:extLst>
              <a:ext uri="{FF2B5EF4-FFF2-40B4-BE49-F238E27FC236}">
                <a16:creationId xmlns:a16="http://schemas.microsoft.com/office/drawing/2014/main" id="{7D58A6BF-F942-4B0C-8FCD-E3A2F04C4EAF}"/>
              </a:ext>
            </a:extLst>
          </p:cNvPr>
          <p:cNvSpPr/>
          <p:nvPr/>
        </p:nvSpPr>
        <p:spPr>
          <a:xfrm>
            <a:off x="516065" y="1564474"/>
            <a:ext cx="2245381" cy="340297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kk-KZ" sz="1200" b="1" dirty="0">
                <a:solidFill>
                  <a:schemeClr val="tx1"/>
                </a:solidFill>
              </a:rPr>
              <a:t>Диспетчеризация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B58B94F4-CD8A-4747-A3AF-781F5EDA7BCC}"/>
              </a:ext>
            </a:extLst>
          </p:cNvPr>
          <p:cNvSpPr/>
          <p:nvPr/>
        </p:nvSpPr>
        <p:spPr>
          <a:xfrm>
            <a:off x="926743" y="1974483"/>
            <a:ext cx="3855217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36A771B4-EEE1-4FF3-B231-D3719B9D0C13}"/>
              </a:ext>
            </a:extLst>
          </p:cNvPr>
          <p:cNvSpPr/>
          <p:nvPr/>
        </p:nvSpPr>
        <p:spPr>
          <a:xfrm>
            <a:off x="5111954" y="1974483"/>
            <a:ext cx="1762268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857119C-14D8-4EF2-BD09-A9577ABD9AEE}"/>
              </a:ext>
            </a:extLst>
          </p:cNvPr>
          <p:cNvSpPr/>
          <p:nvPr/>
        </p:nvSpPr>
        <p:spPr>
          <a:xfrm>
            <a:off x="7221299" y="1974483"/>
            <a:ext cx="1762268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032DA38F-AA2F-493B-B687-A03E874E1C28}"/>
              </a:ext>
            </a:extLst>
          </p:cNvPr>
          <p:cNvSpPr/>
          <p:nvPr/>
        </p:nvSpPr>
        <p:spPr>
          <a:xfrm>
            <a:off x="9319552" y="1974483"/>
            <a:ext cx="1762268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E6C194F9-B09A-4F3A-9E2B-96B3F75FE6B4}"/>
              </a:ext>
            </a:extLst>
          </p:cNvPr>
          <p:cNvSpPr/>
          <p:nvPr/>
        </p:nvSpPr>
        <p:spPr>
          <a:xfrm>
            <a:off x="9775204" y="4736389"/>
            <a:ext cx="1025685" cy="373676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marL="0" marR="0" lvl="0" indent="0" algn="ctr" defTabSz="820727" rtl="0" eaLnBrk="1" fontAlgn="auto" latinLnBrk="0" hangingPunct="0"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4. RPA+AI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8B57EC91-A16E-4BF2-828D-524BC73F8B3F}"/>
              </a:ext>
            </a:extLst>
          </p:cNvPr>
          <p:cNvSpPr/>
          <p:nvPr/>
        </p:nvSpPr>
        <p:spPr>
          <a:xfrm>
            <a:off x="1972942" y="4736389"/>
            <a:ext cx="1577008" cy="373676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lvl="0" algn="ctr" defTabSz="820727" hangingPunct="0">
              <a:defRPr/>
            </a:pP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k-KZ" sz="1300" b="1" dirty="0">
                <a:solidFill>
                  <a:srgbClr val="C00000"/>
                </a:solidFill>
              </a:rPr>
              <a:t>Компьютерное зрение (</a:t>
            </a:r>
            <a:r>
              <a:rPr lang="en-US" sz="1300" b="1" dirty="0">
                <a:solidFill>
                  <a:srgbClr val="C00000"/>
                </a:solidFill>
              </a:rPr>
              <a:t>CV)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CF000754-8C6C-4D26-B434-6BB46E03D1B0}"/>
              </a:ext>
            </a:extLst>
          </p:cNvPr>
          <p:cNvSpPr/>
          <p:nvPr/>
        </p:nvSpPr>
        <p:spPr>
          <a:xfrm>
            <a:off x="7378487" y="4737880"/>
            <a:ext cx="1570136" cy="373676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lvl="0" algn="ctr" defTabSz="820727" hangingPunct="0">
              <a:defRPr/>
            </a:pP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k-KZ" sz="1300" b="1" dirty="0">
                <a:solidFill>
                  <a:srgbClr val="C00000"/>
                </a:solidFill>
              </a:rPr>
              <a:t>Семантические вычисления / </a:t>
            </a:r>
            <a:r>
              <a:rPr lang="en-US" sz="1300" b="1" dirty="0">
                <a:solidFill>
                  <a:srgbClr val="C00000"/>
                </a:solidFill>
              </a:rPr>
              <a:t>Knowledge computing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18E056B-2654-40CD-BD79-E654002A6EE6}"/>
              </a:ext>
            </a:extLst>
          </p:cNvPr>
          <p:cNvSpPr/>
          <p:nvPr/>
        </p:nvSpPr>
        <p:spPr>
          <a:xfrm>
            <a:off x="5357629" y="4736389"/>
            <a:ext cx="1270917" cy="373676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lvl="0" algn="ctr" defTabSz="820727" hangingPunct="0">
              <a:defRPr/>
            </a:pP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k-KZ" sz="1300" b="1" dirty="0">
                <a:solidFill>
                  <a:srgbClr val="C00000"/>
                </a:solidFill>
              </a:rPr>
              <a:t>Графовые движки (</a:t>
            </a:r>
            <a:r>
              <a:rPr lang="en-US" sz="1300" b="1" dirty="0">
                <a:solidFill>
                  <a:srgbClr val="C00000"/>
                </a:solidFill>
              </a:rPr>
              <a:t>Graph engine)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254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FD9414FD-089E-443F-AFAA-35B503253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201605"/>
            <a:ext cx="10740640" cy="441937"/>
          </a:xfrm>
        </p:spPr>
        <p:txBody>
          <a:bodyPr>
            <a:noAutofit/>
          </a:bodyPr>
          <a:lstStyle/>
          <a:p>
            <a:r>
              <a:rPr lang="ru-RU" sz="2100" dirty="0"/>
              <a:t>Кейс: Интеллектуальная проверка ЛЭП с дронами </a:t>
            </a:r>
            <a:endParaRPr lang="en-US" sz="2100" dirty="0"/>
          </a:p>
          <a:p>
            <a:r>
              <a:rPr lang="ru-RU" sz="2100" dirty="0"/>
              <a:t>в </a:t>
            </a:r>
            <a:r>
              <a:rPr lang="ru-RU" sz="2100" dirty="0" err="1"/>
              <a:t>Chongqing</a:t>
            </a:r>
            <a:r>
              <a:rPr lang="ru-RU" sz="2100" dirty="0"/>
              <a:t> Electric Power Company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44E6EB-0030-4010-A07C-7F75BC200E1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36258" y="1144858"/>
            <a:ext cx="10733557" cy="1086282"/>
          </a:xfrm>
        </p:spPr>
        <p:txBody>
          <a:bodyPr>
            <a:noAutofit/>
          </a:bodyPr>
          <a:lstStyle/>
          <a:p>
            <a:pPr>
              <a:spcAft>
                <a:spcPct val="0"/>
              </a:spcAft>
            </a:pPr>
            <a:r>
              <a:rPr lang="ru-RU" sz="1300" b="1" dirty="0"/>
              <a:t>Бэкграунд:</a:t>
            </a:r>
            <a:r>
              <a:rPr lang="ru-RU" sz="1300" dirty="0"/>
              <a:t> инспекция линий электропередачи — важная, но сложная задача. В гористой местности осмотр каждой вышки занимает до 6 часов, при этом подъём на одну вышку вручную — около 30 минут. Передвижение по пересечённой местности трудоёмко и порой опасно, как и сам осмотр ЛЭП на большой высоте.</a:t>
            </a:r>
          </a:p>
          <a:p>
            <a:r>
              <a:rPr lang="ru-RU" sz="1300" b="1" dirty="0"/>
              <a:t>Решение:</a:t>
            </a:r>
            <a:r>
              <a:rPr lang="ru-RU" sz="1300" dirty="0"/>
              <a:t> изображения собираются с помощью дронов и распознаются моделью </a:t>
            </a:r>
            <a:r>
              <a:rPr lang="ru-RU" sz="1300" dirty="0" err="1"/>
              <a:t>Pangu</a:t>
            </a:r>
            <a:r>
              <a:rPr lang="ru-RU" sz="1300" dirty="0"/>
              <a:t> CV. Результаты классифицируются по 9 категориям и 49 подкатегориям в соответствии со стандартами Китайского института электроэнергетических исследований.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FD19D4B-7E17-407E-8018-A0B26B6F7D19}"/>
              </a:ext>
            </a:extLst>
          </p:cNvPr>
          <p:cNvSpPr/>
          <p:nvPr/>
        </p:nvSpPr>
        <p:spPr>
          <a:xfrm>
            <a:off x="5078893" y="2314818"/>
            <a:ext cx="2997317" cy="178510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ru-RU" sz="1200" dirty="0"/>
              <a:t>Много бесполезных изображений (~1000 снимков за пару часов на 5–8 вышек).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200" dirty="0"/>
              <a:t>Ручной анализ — медленный, без диагностики в реальном времени.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200" dirty="0"/>
              <a:t>Часто требуется пересъёмка, чтобы подтвердить дефекты.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326AECB-5503-4CA1-B3A2-54D033B95A04}"/>
              </a:ext>
            </a:extLst>
          </p:cNvPr>
          <p:cNvSpPr/>
          <p:nvPr/>
        </p:nvSpPr>
        <p:spPr>
          <a:xfrm>
            <a:off x="6048289" y="4307290"/>
            <a:ext cx="954149" cy="54005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ctr" defTabSz="139382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Решение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29FA632-8E20-4861-B003-ADAAC2554E83}"/>
              </a:ext>
            </a:extLst>
          </p:cNvPr>
          <p:cNvSpPr/>
          <p:nvPr/>
        </p:nvSpPr>
        <p:spPr>
          <a:xfrm>
            <a:off x="5092497" y="4633748"/>
            <a:ext cx="2997317" cy="15038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02081EB-50D7-4095-AE8C-6E6B659921AF}"/>
              </a:ext>
            </a:extLst>
          </p:cNvPr>
          <p:cNvSpPr/>
          <p:nvPr/>
        </p:nvSpPr>
        <p:spPr>
          <a:xfrm>
            <a:off x="5888654" y="2164223"/>
            <a:ext cx="1173655" cy="33855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 defTabSz="1393820">
              <a:defRPr/>
            </a:pPr>
            <a:r>
              <a:rPr lang="kk-KZ" sz="1600" b="1" dirty="0">
                <a:solidFill>
                  <a:srgbClr val="C00000"/>
                </a:solidFill>
              </a:rPr>
              <a:t>Проблема 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53B3CFA-7BC2-4F4A-90F0-AF7936B40EB8}"/>
              </a:ext>
            </a:extLst>
          </p:cNvPr>
          <p:cNvSpPr/>
          <p:nvPr/>
        </p:nvSpPr>
        <p:spPr>
          <a:xfrm>
            <a:off x="5073435" y="2483949"/>
            <a:ext cx="2927882" cy="14468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0C72E4B-0935-459E-B5C8-D7EDBBCAAE1D}"/>
              </a:ext>
            </a:extLst>
          </p:cNvPr>
          <p:cNvSpPr/>
          <p:nvPr/>
        </p:nvSpPr>
        <p:spPr>
          <a:xfrm>
            <a:off x="5054397" y="4672457"/>
            <a:ext cx="2996939" cy="141836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ru-RU" sz="1200" dirty="0"/>
              <a:t>Дроны делают снимки, </a:t>
            </a:r>
            <a:r>
              <a:rPr lang="ru-RU" sz="1200" dirty="0" err="1"/>
              <a:t>Pangu</a:t>
            </a:r>
            <a:r>
              <a:rPr lang="ru-RU" sz="1200" dirty="0"/>
              <a:t> CV модель классифицирует дефекты по 9 категориям и 49 подкатегориям.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200" dirty="0"/>
              <a:t>Модель заменяет 20+ мелких ИИ-моделей одной универсальной.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200" dirty="0"/>
              <a:t>Повышение точности, снижение затрат на обучение и поддержку.</a:t>
            </a:r>
          </a:p>
        </p:txBody>
      </p:sp>
      <p:sp>
        <p:nvSpPr>
          <p:cNvPr id="42" name="箭头: 虚尾 41">
            <a:extLst>
              <a:ext uri="{FF2B5EF4-FFF2-40B4-BE49-F238E27FC236}">
                <a16:creationId xmlns:a16="http://schemas.microsoft.com/office/drawing/2014/main" id="{8987203B-8799-4175-A99F-4AFC61863D41}"/>
              </a:ext>
            </a:extLst>
          </p:cNvPr>
          <p:cNvSpPr/>
          <p:nvPr/>
        </p:nvSpPr>
        <p:spPr>
          <a:xfrm rot="5400000" flipV="1">
            <a:off x="6414891" y="3990716"/>
            <a:ext cx="325319" cy="398711"/>
          </a:xfrm>
          <a:prstGeom prst="striped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2" name="矩形 12">
            <a:extLst>
              <a:ext uri="{FF2B5EF4-FFF2-40B4-BE49-F238E27FC236}">
                <a16:creationId xmlns:a16="http://schemas.microsoft.com/office/drawing/2014/main" id="{9BC5C573-5116-7BD9-D140-D808ED12746D}"/>
              </a:ext>
            </a:extLst>
          </p:cNvPr>
          <p:cNvSpPr/>
          <p:nvPr/>
        </p:nvSpPr>
        <p:spPr>
          <a:xfrm>
            <a:off x="8327282" y="3200442"/>
            <a:ext cx="3418089" cy="2899365"/>
          </a:xfrm>
          <a:prstGeom prst="rect">
            <a:avLst/>
          </a:prstGeom>
          <a:solidFill>
            <a:srgbClr val="1D1D1A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24" name="矩形 13">
            <a:extLst>
              <a:ext uri="{FF2B5EF4-FFF2-40B4-BE49-F238E27FC236}">
                <a16:creationId xmlns:a16="http://schemas.microsoft.com/office/drawing/2014/main" id="{85E02766-5268-1E17-4B8C-8EA6F6320DC8}"/>
              </a:ext>
            </a:extLst>
          </p:cNvPr>
          <p:cNvSpPr/>
          <p:nvPr/>
        </p:nvSpPr>
        <p:spPr>
          <a:xfrm>
            <a:off x="8331779" y="2436876"/>
            <a:ext cx="3422059" cy="580544"/>
          </a:xfrm>
          <a:prstGeom prst="rect">
            <a:avLst/>
          </a:prstGeom>
          <a:gradFill flip="none" rotWithShape="1">
            <a:gsLst>
              <a:gs pos="57000">
                <a:srgbClr val="FFFFFF"/>
              </a:gs>
              <a:gs pos="100000">
                <a:srgbClr val="232424">
                  <a:lumMod val="10000"/>
                  <a:lumOff val="90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76200" dist="63500" dir="8100000" algn="ctr" rotWithShape="0">
              <a:srgbClr val="000000">
                <a:alpha val="40000"/>
              </a:srgbClr>
            </a:outerShdw>
          </a:effectLst>
        </p:spPr>
        <p:txBody>
          <a:bodyPr wrap="square" lIns="108000" tIns="0" rIns="108000" bIns="0" anchor="ctr" anchorCtr="1">
            <a:noAutofit/>
          </a:bodyPr>
          <a:lstStyle/>
          <a:p>
            <a:pPr lvl="0" algn="ctr" defTabSz="914400">
              <a:defRPr/>
            </a:pPr>
            <a:r>
              <a:rPr lang="ru-RU" b="1" dirty="0"/>
              <a:t>Интеллектуальная проверка ЛЭП с помощью дронов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3242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文本框 14">
            <a:extLst>
              <a:ext uri="{FF2B5EF4-FFF2-40B4-BE49-F238E27FC236}">
                <a16:creationId xmlns:a16="http://schemas.microsoft.com/office/drawing/2014/main" id="{445153FE-DBD5-8210-F4EA-C47CD45B7C8A}"/>
              </a:ext>
            </a:extLst>
          </p:cNvPr>
          <p:cNvSpPr txBox="1"/>
          <p:nvPr/>
        </p:nvSpPr>
        <p:spPr>
          <a:xfrm>
            <a:off x="8578159" y="3820031"/>
            <a:ext cx="1516072" cy="49592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62684" tIns="62684" rIns="62684" bIns="62684" numCol="1" spcCol="38100" rtlCol="0" anchor="ctr">
            <a:noAutofit/>
          </a:bodyPr>
          <a:lstStyle/>
          <a:p>
            <a:pPr lvl="0" algn="ctr" defTabSz="3009542" hangingPunct="0">
              <a:defRPr/>
            </a:pPr>
            <a:r>
              <a:rPr lang="kk-KZ" sz="1100" b="1" dirty="0"/>
              <a:t>Эффективность отбора образцов</a:t>
            </a:r>
            <a:endParaRPr kumimoji="0" lang="en-US" altLang="zh-CN" sz="1100" b="1" i="0" u="none" strike="noStrike" kern="0" cap="none" spc="0" normalizeH="0" baseline="0" noProof="0" dirty="0">
              <a:ln>
                <a:noFill/>
              </a:ln>
              <a:solidFill>
                <a:srgbClr val="232424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  <a:sym typeface="Huawei Sans"/>
            </a:endParaRPr>
          </a:p>
        </p:txBody>
      </p:sp>
      <p:grpSp>
        <p:nvGrpSpPr>
          <p:cNvPr id="26" name="成组">
            <a:extLst>
              <a:ext uri="{FF2B5EF4-FFF2-40B4-BE49-F238E27FC236}">
                <a16:creationId xmlns:a16="http://schemas.microsoft.com/office/drawing/2014/main" id="{E5413B74-12A9-B581-0208-1263C9A230EE}"/>
              </a:ext>
            </a:extLst>
          </p:cNvPr>
          <p:cNvGrpSpPr/>
          <p:nvPr/>
        </p:nvGrpSpPr>
        <p:grpSpPr>
          <a:xfrm>
            <a:off x="9106368" y="4686132"/>
            <a:ext cx="476774" cy="510535"/>
            <a:chOff x="0" y="0"/>
            <a:chExt cx="3961411" cy="4069970"/>
          </a:xfrm>
        </p:grpSpPr>
        <p:sp>
          <p:nvSpPr>
            <p:cNvPr id="27" name="圆形">
              <a:extLst>
                <a:ext uri="{FF2B5EF4-FFF2-40B4-BE49-F238E27FC236}">
                  <a16:creationId xmlns:a16="http://schemas.microsoft.com/office/drawing/2014/main" id="{B78AD875-76A8-2F39-A1F0-02398F1DFE49}"/>
                </a:ext>
              </a:extLst>
            </p:cNvPr>
            <p:cNvSpPr/>
            <p:nvPr/>
          </p:nvSpPr>
          <p:spPr>
            <a:xfrm>
              <a:off x="0" y="0"/>
              <a:ext cx="3961412" cy="3961412"/>
            </a:xfrm>
            <a:prstGeom prst="ellipse">
              <a:avLst/>
            </a:prstGeom>
            <a:solidFill>
              <a:srgbClr val="FFFFFF">
                <a:lumMod val="95000"/>
                <a:alpha val="50000"/>
              </a:srgbClr>
            </a:solidFill>
            <a:ln w="3175" cap="flat">
              <a:solidFill>
                <a:srgbClr val="FFFFFF">
                  <a:lumMod val="85000"/>
                </a:srgbClr>
              </a:solidFill>
              <a:miter lim="400000"/>
            </a:ln>
            <a:effectLst/>
          </p:spPr>
          <p:txBody>
            <a:bodyPr wrap="square" lIns="15048" tIns="15048" rIns="15048" bIns="15048" numCol="1" anchor="ctr">
              <a:noAutofit/>
            </a:bodyPr>
            <a:lstStyle/>
            <a:p>
              <a:pPr marL="0" marR="0" lvl="0" indent="0" algn="l" defTabSz="244531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sz="3600" b="1" i="0" u="none" strike="noStrike" kern="0" cap="none" spc="0" normalizeH="0" baseline="0" noProof="0" dirty="0">
                <a:ln>
                  <a:noFill/>
                </a:ln>
                <a:solidFill>
                  <a:srgbClr val="221815"/>
                </a:solidFill>
                <a:effectLst/>
                <a:uLnTx/>
                <a:uFillTx/>
                <a:latin typeface="Arial" panose="020B0604020202020204" pitchFamily="34" charset="0"/>
                <a:ea typeface="FZLanTingHeiS-R-GB" panose="02000000000000000000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8" name="圆形">
              <a:extLst>
                <a:ext uri="{FF2B5EF4-FFF2-40B4-BE49-F238E27FC236}">
                  <a16:creationId xmlns:a16="http://schemas.microsoft.com/office/drawing/2014/main" id="{8EA6ABCD-5CF0-BFE8-E201-E5C7378B215A}"/>
                </a:ext>
              </a:extLst>
            </p:cNvPr>
            <p:cNvSpPr/>
            <p:nvPr/>
          </p:nvSpPr>
          <p:spPr>
            <a:xfrm>
              <a:off x="1845442" y="3807307"/>
              <a:ext cx="270525" cy="262664"/>
            </a:xfrm>
            <a:prstGeom prst="ellipse">
              <a:avLst/>
            </a:prstGeom>
            <a:solidFill>
              <a:srgbClr val="C7000B"/>
            </a:solidFill>
            <a:ln w="3175" cap="flat">
              <a:solidFill>
                <a:srgbClr val="FFFFFF"/>
              </a:solidFill>
              <a:miter lim="400000"/>
            </a:ln>
            <a:effectLst/>
          </p:spPr>
          <p:txBody>
            <a:bodyPr wrap="square" lIns="15044" tIns="15044" rIns="15044" bIns="15044" numCol="1" anchor="ctr">
              <a:noAutofit/>
            </a:bodyPr>
            <a:lstStyle/>
            <a:p>
              <a:pPr marL="0" marR="0" lvl="0" indent="0" algn="l" defTabSz="244531" rtl="0" eaLnBrk="1" fontAlgn="auto" latinLnBrk="0" hangingPunct="1">
                <a:buClrTx/>
                <a:buSzTx/>
                <a:buFontTx/>
                <a:buNone/>
                <a:tabLst/>
                <a:defRPr sz="3600" b="1">
                  <a:solidFill>
                    <a:srgbClr val="000000"/>
                  </a:solidFill>
                </a:defRPr>
              </a:pP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</p:grpSp>
      <p:grpSp>
        <p:nvGrpSpPr>
          <p:cNvPr id="29" name="成组">
            <a:extLst>
              <a:ext uri="{FF2B5EF4-FFF2-40B4-BE49-F238E27FC236}">
                <a16:creationId xmlns:a16="http://schemas.microsoft.com/office/drawing/2014/main" id="{5BFB5AF6-0AA1-91BB-0B09-F399DC474598}"/>
              </a:ext>
            </a:extLst>
          </p:cNvPr>
          <p:cNvGrpSpPr/>
          <p:nvPr/>
        </p:nvGrpSpPr>
        <p:grpSpPr>
          <a:xfrm>
            <a:off x="9186783" y="4796938"/>
            <a:ext cx="296583" cy="276181"/>
            <a:chOff x="0" y="0"/>
            <a:chExt cx="2464249" cy="2201697"/>
          </a:xfrm>
        </p:grpSpPr>
        <p:sp>
          <p:nvSpPr>
            <p:cNvPr id="30" name="圆形">
              <a:extLst>
                <a:ext uri="{FF2B5EF4-FFF2-40B4-BE49-F238E27FC236}">
                  <a16:creationId xmlns:a16="http://schemas.microsoft.com/office/drawing/2014/main" id="{C93CC595-FC91-8877-0A3F-E56ECA79CF37}"/>
                </a:ext>
              </a:extLst>
            </p:cNvPr>
            <p:cNvSpPr/>
            <p:nvPr/>
          </p:nvSpPr>
          <p:spPr>
            <a:xfrm>
              <a:off x="483799" y="0"/>
              <a:ext cx="399943" cy="399943"/>
            </a:xfrm>
            <a:prstGeom prst="ellipse">
              <a:avLst/>
            </a:prstGeom>
            <a:noFill/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5044" tIns="15044" rIns="15044" bIns="15044" numCol="1" anchor="ctr">
              <a:noAutofit/>
            </a:bodyPr>
            <a:lstStyle/>
            <a:p>
              <a:pPr marL="0" marR="0" lvl="0" indent="0" algn="l" defTabSz="219075" rtl="0" eaLnBrk="1" fontAlgn="auto" latinLnBrk="0" hangingPunct="1">
                <a:buClrTx/>
                <a:buSzTx/>
                <a:buFontTx/>
                <a:buNone/>
                <a:tabLst/>
                <a:defRPr sz="3200" b="1"/>
              </a:pPr>
              <a:endPara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31" name="圆形">
              <a:extLst>
                <a:ext uri="{FF2B5EF4-FFF2-40B4-BE49-F238E27FC236}">
                  <a16:creationId xmlns:a16="http://schemas.microsoft.com/office/drawing/2014/main" id="{EC2952B9-4063-ACFA-F961-287FD170A580}"/>
                </a:ext>
              </a:extLst>
            </p:cNvPr>
            <p:cNvSpPr/>
            <p:nvPr/>
          </p:nvSpPr>
          <p:spPr>
            <a:xfrm>
              <a:off x="1565687" y="0"/>
              <a:ext cx="399943" cy="399943"/>
            </a:xfrm>
            <a:prstGeom prst="ellipse">
              <a:avLst/>
            </a:prstGeom>
            <a:noFill/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5044" tIns="15044" rIns="15044" bIns="15044" numCol="1" anchor="ctr">
              <a:noAutofit/>
            </a:bodyPr>
            <a:lstStyle/>
            <a:p>
              <a:pPr marL="0" marR="0" lvl="0" indent="0" algn="l" defTabSz="219075" rtl="0" eaLnBrk="1" fontAlgn="auto" latinLnBrk="0" hangingPunct="1">
                <a:buClrTx/>
                <a:buSzTx/>
                <a:buFontTx/>
                <a:buNone/>
                <a:tabLst/>
                <a:defRPr sz="3200" b="1"/>
              </a:pPr>
              <a:endPara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32" name="圆形">
              <a:extLst>
                <a:ext uri="{FF2B5EF4-FFF2-40B4-BE49-F238E27FC236}">
                  <a16:creationId xmlns:a16="http://schemas.microsoft.com/office/drawing/2014/main" id="{44C072FA-F05D-FA73-824A-3469D50F78FC}"/>
                </a:ext>
              </a:extLst>
            </p:cNvPr>
            <p:cNvSpPr/>
            <p:nvPr/>
          </p:nvSpPr>
          <p:spPr>
            <a:xfrm>
              <a:off x="2064307" y="875080"/>
              <a:ext cx="399943" cy="399943"/>
            </a:xfrm>
            <a:prstGeom prst="ellipse">
              <a:avLst/>
            </a:prstGeom>
            <a:noFill/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5044" tIns="15044" rIns="15044" bIns="15044" numCol="1" anchor="ctr">
              <a:noAutofit/>
            </a:bodyPr>
            <a:lstStyle/>
            <a:p>
              <a:pPr marL="0" marR="0" lvl="0" indent="0" algn="l" defTabSz="219075" rtl="0" eaLnBrk="1" fontAlgn="auto" latinLnBrk="0" hangingPunct="1">
                <a:buClrTx/>
                <a:buSzTx/>
                <a:buFontTx/>
                <a:buNone/>
                <a:tabLst/>
                <a:defRPr sz="3200" b="1"/>
              </a:pPr>
              <a:endPara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33" name="圆形">
              <a:extLst>
                <a:ext uri="{FF2B5EF4-FFF2-40B4-BE49-F238E27FC236}">
                  <a16:creationId xmlns:a16="http://schemas.microsoft.com/office/drawing/2014/main" id="{2AC32896-9F8A-C20D-B11D-88A55BD953C9}"/>
                </a:ext>
              </a:extLst>
            </p:cNvPr>
            <p:cNvSpPr/>
            <p:nvPr/>
          </p:nvSpPr>
          <p:spPr>
            <a:xfrm>
              <a:off x="-1" y="875080"/>
              <a:ext cx="399943" cy="399943"/>
            </a:xfrm>
            <a:prstGeom prst="ellipse">
              <a:avLst/>
            </a:prstGeom>
            <a:noFill/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5044" tIns="15044" rIns="15044" bIns="15044" numCol="1" anchor="ctr">
              <a:noAutofit/>
            </a:bodyPr>
            <a:lstStyle/>
            <a:p>
              <a:pPr marL="0" marR="0" lvl="0" indent="0" algn="l" defTabSz="219075" rtl="0" eaLnBrk="1" fontAlgn="auto" latinLnBrk="0" hangingPunct="1">
                <a:buClrTx/>
                <a:buSzTx/>
                <a:buFontTx/>
                <a:buNone/>
                <a:tabLst/>
                <a:defRPr sz="3200" b="1"/>
              </a:pPr>
              <a:endPara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39" name="圆形">
              <a:extLst>
                <a:ext uri="{FF2B5EF4-FFF2-40B4-BE49-F238E27FC236}">
                  <a16:creationId xmlns:a16="http://schemas.microsoft.com/office/drawing/2014/main" id="{CAD99BFA-DE60-C16A-CBD1-05A68CDFE5C8}"/>
                </a:ext>
              </a:extLst>
            </p:cNvPr>
            <p:cNvSpPr/>
            <p:nvPr/>
          </p:nvSpPr>
          <p:spPr>
            <a:xfrm>
              <a:off x="483799" y="1801755"/>
              <a:ext cx="399943" cy="399943"/>
            </a:xfrm>
            <a:prstGeom prst="ellipse">
              <a:avLst/>
            </a:prstGeom>
            <a:noFill/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5044" tIns="15044" rIns="15044" bIns="15044" numCol="1" anchor="ctr">
              <a:noAutofit/>
            </a:bodyPr>
            <a:lstStyle/>
            <a:p>
              <a:pPr marL="0" marR="0" lvl="0" indent="0" algn="l" defTabSz="219075" rtl="0" eaLnBrk="1" fontAlgn="auto" latinLnBrk="0" hangingPunct="1">
                <a:buClrTx/>
                <a:buSzTx/>
                <a:buFontTx/>
                <a:buNone/>
                <a:tabLst/>
                <a:defRPr sz="3200" b="1"/>
              </a:pPr>
              <a:endPara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40" name="圆形">
              <a:extLst>
                <a:ext uri="{FF2B5EF4-FFF2-40B4-BE49-F238E27FC236}">
                  <a16:creationId xmlns:a16="http://schemas.microsoft.com/office/drawing/2014/main" id="{92A2A869-ADEF-0947-CF26-96497EAA9ED4}"/>
                </a:ext>
              </a:extLst>
            </p:cNvPr>
            <p:cNvSpPr/>
            <p:nvPr/>
          </p:nvSpPr>
          <p:spPr>
            <a:xfrm>
              <a:off x="1565687" y="1801755"/>
              <a:ext cx="399943" cy="399943"/>
            </a:xfrm>
            <a:prstGeom prst="ellipse">
              <a:avLst/>
            </a:prstGeom>
            <a:noFill/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5044" tIns="15044" rIns="15044" bIns="15044" numCol="1" anchor="ctr">
              <a:noAutofit/>
            </a:bodyPr>
            <a:lstStyle/>
            <a:p>
              <a:pPr marL="0" marR="0" lvl="0" indent="0" algn="l" defTabSz="219075" rtl="0" eaLnBrk="1" fontAlgn="auto" latinLnBrk="0" hangingPunct="1">
                <a:buClrTx/>
                <a:buSzTx/>
                <a:buFontTx/>
                <a:buNone/>
                <a:tabLst/>
                <a:defRPr sz="3200" b="1"/>
              </a:pPr>
              <a:endPara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43" name="线条">
              <a:extLst>
                <a:ext uri="{FF2B5EF4-FFF2-40B4-BE49-F238E27FC236}">
                  <a16:creationId xmlns:a16="http://schemas.microsoft.com/office/drawing/2014/main" id="{2D090CD6-F76C-8808-82B9-FF62434BFAA8}"/>
                </a:ext>
              </a:extLst>
            </p:cNvPr>
            <p:cNvSpPr/>
            <p:nvPr/>
          </p:nvSpPr>
          <p:spPr>
            <a:xfrm>
              <a:off x="915284" y="199970"/>
              <a:ext cx="648167" cy="2"/>
            </a:xfrm>
            <a:prstGeom prst="line">
              <a:avLst/>
            </a:prstGeom>
            <a:noFill/>
            <a:ln w="3175" cap="flat">
              <a:solidFill>
                <a:srgbClr val="C7000B"/>
              </a:solidFill>
              <a:prstDash val="sysDot"/>
              <a:miter lim="400000"/>
            </a:ln>
            <a:effectLst/>
          </p:spPr>
          <p:txBody>
            <a:bodyPr wrap="square" lIns="10970" tIns="10970" rIns="10970" bIns="10970" numCol="1" anchor="t">
              <a:noAutofit/>
            </a:bodyPr>
            <a:lstStyle/>
            <a:p>
              <a:pPr marL="0" marR="0" lvl="0" indent="0" algn="l" defTabSz="722290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44" name="线条">
              <a:extLst>
                <a:ext uri="{FF2B5EF4-FFF2-40B4-BE49-F238E27FC236}">
                  <a16:creationId xmlns:a16="http://schemas.microsoft.com/office/drawing/2014/main" id="{4A2232E7-6A6B-54BB-0A53-564C5CA6D20B}"/>
                </a:ext>
              </a:extLst>
            </p:cNvPr>
            <p:cNvSpPr/>
            <p:nvPr/>
          </p:nvSpPr>
          <p:spPr>
            <a:xfrm>
              <a:off x="893114" y="2001726"/>
              <a:ext cx="692503" cy="2"/>
            </a:xfrm>
            <a:prstGeom prst="line">
              <a:avLst/>
            </a:prstGeom>
            <a:noFill/>
            <a:ln w="3175" cap="flat">
              <a:solidFill>
                <a:srgbClr val="C7000B"/>
              </a:solidFill>
              <a:prstDash val="sysDot"/>
              <a:miter lim="400000"/>
            </a:ln>
            <a:effectLst/>
          </p:spPr>
          <p:txBody>
            <a:bodyPr wrap="square" lIns="10970" tIns="10970" rIns="10970" bIns="10970" numCol="1" anchor="t">
              <a:noAutofit/>
            </a:bodyPr>
            <a:lstStyle/>
            <a:p>
              <a:pPr marL="0" marR="0" lvl="0" indent="0" algn="l" defTabSz="722290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45" name="线条">
              <a:extLst>
                <a:ext uri="{FF2B5EF4-FFF2-40B4-BE49-F238E27FC236}">
                  <a16:creationId xmlns:a16="http://schemas.microsoft.com/office/drawing/2014/main" id="{EB59F129-0362-298F-1B21-2A8DA9EA5EBF}"/>
                </a:ext>
              </a:extLst>
            </p:cNvPr>
            <p:cNvSpPr/>
            <p:nvPr/>
          </p:nvSpPr>
          <p:spPr>
            <a:xfrm flipV="1">
              <a:off x="301263" y="360638"/>
              <a:ext cx="316511" cy="555946"/>
            </a:xfrm>
            <a:prstGeom prst="line">
              <a:avLst/>
            </a:prstGeom>
            <a:noFill/>
            <a:ln w="3175" cap="flat">
              <a:solidFill>
                <a:srgbClr val="C7000B"/>
              </a:solidFill>
              <a:prstDash val="sysDot"/>
              <a:miter lim="400000"/>
            </a:ln>
            <a:effectLst/>
          </p:spPr>
          <p:txBody>
            <a:bodyPr wrap="square" lIns="10970" tIns="10970" rIns="10970" bIns="10970" numCol="1" anchor="t">
              <a:noAutofit/>
            </a:bodyPr>
            <a:lstStyle/>
            <a:p>
              <a:pPr marL="0" marR="0" lvl="0" indent="0" algn="l" defTabSz="722290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46" name="线条">
              <a:extLst>
                <a:ext uri="{FF2B5EF4-FFF2-40B4-BE49-F238E27FC236}">
                  <a16:creationId xmlns:a16="http://schemas.microsoft.com/office/drawing/2014/main" id="{FF1A35FB-FE99-28CB-6A0B-A6388C485FDD}"/>
                </a:ext>
              </a:extLst>
            </p:cNvPr>
            <p:cNvSpPr/>
            <p:nvPr/>
          </p:nvSpPr>
          <p:spPr>
            <a:xfrm flipV="1">
              <a:off x="1852045" y="1271152"/>
              <a:ext cx="316510" cy="555947"/>
            </a:xfrm>
            <a:prstGeom prst="line">
              <a:avLst/>
            </a:prstGeom>
            <a:noFill/>
            <a:ln w="3175" cap="flat">
              <a:solidFill>
                <a:srgbClr val="C7000B"/>
              </a:solidFill>
              <a:prstDash val="sysDot"/>
              <a:miter lim="400000"/>
            </a:ln>
            <a:effectLst/>
          </p:spPr>
          <p:txBody>
            <a:bodyPr wrap="square" lIns="10970" tIns="10970" rIns="10970" bIns="10970" numCol="1" anchor="t">
              <a:noAutofit/>
            </a:bodyPr>
            <a:lstStyle/>
            <a:p>
              <a:pPr marL="0" marR="0" lvl="0" indent="0" algn="l" defTabSz="722290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47" name="线条">
              <a:extLst>
                <a:ext uri="{FF2B5EF4-FFF2-40B4-BE49-F238E27FC236}">
                  <a16:creationId xmlns:a16="http://schemas.microsoft.com/office/drawing/2014/main" id="{0249CF57-9792-1054-AE03-43B1E2A6ED6B}"/>
                </a:ext>
              </a:extLst>
            </p:cNvPr>
            <p:cNvSpPr/>
            <p:nvPr/>
          </p:nvSpPr>
          <p:spPr>
            <a:xfrm>
              <a:off x="1887801" y="367802"/>
              <a:ext cx="286835" cy="532154"/>
            </a:xfrm>
            <a:prstGeom prst="line">
              <a:avLst/>
            </a:prstGeom>
            <a:noFill/>
            <a:ln w="3175" cap="flat">
              <a:solidFill>
                <a:srgbClr val="C7000B"/>
              </a:solidFill>
              <a:prstDash val="sysDot"/>
              <a:miter lim="400000"/>
            </a:ln>
            <a:effectLst/>
          </p:spPr>
          <p:txBody>
            <a:bodyPr wrap="square" lIns="10970" tIns="10970" rIns="10970" bIns="10970" numCol="1" anchor="t">
              <a:noAutofit/>
            </a:bodyPr>
            <a:lstStyle/>
            <a:p>
              <a:pPr marL="0" marR="0" lvl="0" indent="0" algn="l" defTabSz="722290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48" name="线条">
              <a:extLst>
                <a:ext uri="{FF2B5EF4-FFF2-40B4-BE49-F238E27FC236}">
                  <a16:creationId xmlns:a16="http://schemas.microsoft.com/office/drawing/2014/main" id="{14176159-8365-5AF3-9349-B76C8AF8A168}"/>
                </a:ext>
              </a:extLst>
            </p:cNvPr>
            <p:cNvSpPr/>
            <p:nvPr/>
          </p:nvSpPr>
          <p:spPr>
            <a:xfrm>
              <a:off x="308710" y="1236092"/>
              <a:ext cx="301614" cy="557079"/>
            </a:xfrm>
            <a:prstGeom prst="line">
              <a:avLst/>
            </a:prstGeom>
            <a:noFill/>
            <a:ln w="3175" cap="flat">
              <a:solidFill>
                <a:srgbClr val="C7000B"/>
              </a:solidFill>
              <a:prstDash val="sysDot"/>
              <a:miter lim="400000"/>
            </a:ln>
            <a:effectLst/>
          </p:spPr>
          <p:txBody>
            <a:bodyPr wrap="square" lIns="10970" tIns="10970" rIns="10970" bIns="10970" numCol="1" anchor="t">
              <a:noAutofit/>
            </a:bodyPr>
            <a:lstStyle/>
            <a:p>
              <a:pPr marL="0" marR="0" lvl="0" indent="0" algn="l" defTabSz="722290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49" name="圆形">
              <a:extLst>
                <a:ext uri="{FF2B5EF4-FFF2-40B4-BE49-F238E27FC236}">
                  <a16:creationId xmlns:a16="http://schemas.microsoft.com/office/drawing/2014/main" id="{6C5EEB41-41BB-FDB8-D19C-F5205ED939FF}"/>
                </a:ext>
              </a:extLst>
            </p:cNvPr>
            <p:cNvSpPr/>
            <p:nvPr/>
          </p:nvSpPr>
          <p:spPr>
            <a:xfrm>
              <a:off x="799217" y="653997"/>
              <a:ext cx="893706" cy="893705"/>
            </a:xfrm>
            <a:prstGeom prst="ellipse">
              <a:avLst/>
            </a:prstGeom>
            <a:noFill/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5044" tIns="15044" rIns="15044" bIns="15044" numCol="1" anchor="ctr">
              <a:noAutofit/>
            </a:bodyPr>
            <a:lstStyle/>
            <a:p>
              <a:pPr marL="0" marR="0" lvl="0" indent="0" algn="l" defTabSz="219075" rtl="0" eaLnBrk="1" fontAlgn="auto" latinLnBrk="0" hangingPunct="1">
                <a:buClrTx/>
                <a:buSzTx/>
                <a:buFontTx/>
                <a:buNone/>
                <a:tabLst/>
                <a:defRPr sz="3200" b="1"/>
              </a:pPr>
              <a:endPara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50" name="线条">
              <a:extLst>
                <a:ext uri="{FF2B5EF4-FFF2-40B4-BE49-F238E27FC236}">
                  <a16:creationId xmlns:a16="http://schemas.microsoft.com/office/drawing/2014/main" id="{BD6D89ED-AFE3-0B80-E1BC-E7225B807BDA}"/>
                </a:ext>
              </a:extLst>
            </p:cNvPr>
            <p:cNvSpPr/>
            <p:nvPr/>
          </p:nvSpPr>
          <p:spPr>
            <a:xfrm>
              <a:off x="387163" y="1107181"/>
              <a:ext cx="400837" cy="2"/>
            </a:xfrm>
            <a:prstGeom prst="line">
              <a:avLst/>
            </a:prstGeom>
            <a:noFill/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0970" tIns="10970" rIns="10970" bIns="10970" numCol="1" anchor="t">
              <a:noAutofit/>
            </a:bodyPr>
            <a:lstStyle/>
            <a:p>
              <a:pPr marL="0" marR="0" lvl="0" indent="0" algn="l" defTabSz="722290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51" name="线条">
              <a:extLst>
                <a:ext uri="{FF2B5EF4-FFF2-40B4-BE49-F238E27FC236}">
                  <a16:creationId xmlns:a16="http://schemas.microsoft.com/office/drawing/2014/main" id="{84A8EF5C-13F9-98EE-7FAD-3955528769A5}"/>
                </a:ext>
              </a:extLst>
            </p:cNvPr>
            <p:cNvSpPr/>
            <p:nvPr/>
          </p:nvSpPr>
          <p:spPr>
            <a:xfrm>
              <a:off x="1687389" y="1107181"/>
              <a:ext cx="400837" cy="2"/>
            </a:xfrm>
            <a:prstGeom prst="line">
              <a:avLst/>
            </a:prstGeom>
            <a:noFill/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0970" tIns="10970" rIns="10970" bIns="10970" numCol="1" anchor="t">
              <a:noAutofit/>
            </a:bodyPr>
            <a:lstStyle/>
            <a:p>
              <a:pPr marL="0" marR="0" lvl="0" indent="0" algn="l" defTabSz="722290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52" name="形状">
              <a:extLst>
                <a:ext uri="{FF2B5EF4-FFF2-40B4-BE49-F238E27FC236}">
                  <a16:creationId xmlns:a16="http://schemas.microsoft.com/office/drawing/2014/main" id="{2C7A926B-A3D0-099C-3C3B-F16B3898FE5C}"/>
                </a:ext>
              </a:extLst>
            </p:cNvPr>
            <p:cNvSpPr/>
            <p:nvPr/>
          </p:nvSpPr>
          <p:spPr>
            <a:xfrm>
              <a:off x="780408" y="359283"/>
              <a:ext cx="878222" cy="1460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700" y="900"/>
                    <a:pt x="19800" y="1800"/>
                    <a:pt x="18900" y="2700"/>
                  </a:cubicBezTo>
                  <a:cubicBezTo>
                    <a:pt x="18450" y="3150"/>
                    <a:pt x="18000" y="3600"/>
                    <a:pt x="17550" y="4050"/>
                  </a:cubicBezTo>
                  <a:cubicBezTo>
                    <a:pt x="17325" y="4275"/>
                    <a:pt x="17100" y="4500"/>
                    <a:pt x="16875" y="4725"/>
                  </a:cubicBezTo>
                  <a:cubicBezTo>
                    <a:pt x="16763" y="4837"/>
                    <a:pt x="16650" y="4950"/>
                    <a:pt x="16538" y="5062"/>
                  </a:cubicBezTo>
                  <a:moveTo>
                    <a:pt x="5063" y="16537"/>
                  </a:moveTo>
                  <a:cubicBezTo>
                    <a:pt x="4950" y="16650"/>
                    <a:pt x="4838" y="16762"/>
                    <a:pt x="4725" y="16875"/>
                  </a:cubicBezTo>
                  <a:cubicBezTo>
                    <a:pt x="4500" y="17100"/>
                    <a:pt x="4275" y="17325"/>
                    <a:pt x="4050" y="17550"/>
                  </a:cubicBezTo>
                  <a:cubicBezTo>
                    <a:pt x="3600" y="18000"/>
                    <a:pt x="3150" y="18450"/>
                    <a:pt x="2700" y="18900"/>
                  </a:cubicBezTo>
                  <a:cubicBezTo>
                    <a:pt x="1800" y="19800"/>
                    <a:pt x="900" y="20700"/>
                    <a:pt x="0" y="21600"/>
                  </a:cubicBezTo>
                </a:path>
              </a:pathLst>
            </a:custGeom>
            <a:noFill/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5044" tIns="15044" rIns="15044" bIns="15044" numCol="1" anchor="ctr">
              <a:noAutofit/>
            </a:bodyPr>
            <a:lstStyle/>
            <a:p>
              <a:pPr marL="0" marR="0" lvl="0" indent="0" algn="l" defTabSz="219075" rtl="0" eaLnBrk="1" fontAlgn="auto" latinLnBrk="0" hangingPunct="1">
                <a:buClrTx/>
                <a:buSzTx/>
                <a:buFontTx/>
                <a:buNone/>
                <a:tabLst/>
                <a:defRPr sz="3200" b="1"/>
              </a:pPr>
              <a:endPara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53" name="形状">
              <a:extLst>
                <a:ext uri="{FF2B5EF4-FFF2-40B4-BE49-F238E27FC236}">
                  <a16:creationId xmlns:a16="http://schemas.microsoft.com/office/drawing/2014/main" id="{69DC0B5D-9F55-3216-9D55-8CCB77DB69D6}"/>
                </a:ext>
              </a:extLst>
            </p:cNvPr>
            <p:cNvSpPr/>
            <p:nvPr/>
          </p:nvSpPr>
          <p:spPr>
            <a:xfrm>
              <a:off x="829847" y="355396"/>
              <a:ext cx="832911" cy="1459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34" y="977"/>
                    <a:pt x="2048" y="1961"/>
                    <a:pt x="3041" y="2951"/>
                  </a:cubicBezTo>
                  <a:cubicBezTo>
                    <a:pt x="3485" y="3395"/>
                    <a:pt x="3925" y="3839"/>
                    <a:pt x="4367" y="4283"/>
                  </a:cubicBezTo>
                  <a:cubicBezTo>
                    <a:pt x="4587" y="4506"/>
                    <a:pt x="4808" y="4727"/>
                    <a:pt x="5029" y="4949"/>
                  </a:cubicBezTo>
                  <a:cubicBezTo>
                    <a:pt x="5140" y="5060"/>
                    <a:pt x="5250" y="5171"/>
                    <a:pt x="5361" y="5282"/>
                  </a:cubicBezTo>
                  <a:moveTo>
                    <a:pt x="16629" y="16605"/>
                  </a:moveTo>
                  <a:cubicBezTo>
                    <a:pt x="16739" y="16716"/>
                    <a:pt x="16850" y="16827"/>
                    <a:pt x="16960" y="16938"/>
                  </a:cubicBezTo>
                  <a:cubicBezTo>
                    <a:pt x="17181" y="17160"/>
                    <a:pt x="17402" y="17382"/>
                    <a:pt x="17623" y="17604"/>
                  </a:cubicBezTo>
                  <a:cubicBezTo>
                    <a:pt x="18065" y="18048"/>
                    <a:pt x="18507" y="18492"/>
                    <a:pt x="18949" y="18936"/>
                  </a:cubicBezTo>
                  <a:cubicBezTo>
                    <a:pt x="19832" y="19824"/>
                    <a:pt x="20716" y="20712"/>
                    <a:pt x="21600" y="21600"/>
                  </a:cubicBezTo>
                </a:path>
              </a:pathLst>
            </a:custGeom>
            <a:noFill/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5044" tIns="15044" rIns="15044" bIns="15044" numCol="1" anchor="ctr">
              <a:noAutofit/>
            </a:bodyPr>
            <a:lstStyle/>
            <a:p>
              <a:pPr marL="0" marR="0" lvl="0" indent="0" algn="l" defTabSz="219075" rtl="0" eaLnBrk="1" fontAlgn="auto" latinLnBrk="0" hangingPunct="1">
                <a:buClrTx/>
                <a:buSzTx/>
                <a:buFontTx/>
                <a:buNone/>
                <a:tabLst/>
                <a:defRPr sz="3200" b="1"/>
              </a:pPr>
              <a:endParaRPr kumimoji="0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</p:grpSp>
      <p:grpSp>
        <p:nvGrpSpPr>
          <p:cNvPr id="54" name="成组">
            <a:extLst>
              <a:ext uri="{FF2B5EF4-FFF2-40B4-BE49-F238E27FC236}">
                <a16:creationId xmlns:a16="http://schemas.microsoft.com/office/drawing/2014/main" id="{2F6BC082-62A8-E232-0584-8B7E98FFC36B}"/>
              </a:ext>
            </a:extLst>
          </p:cNvPr>
          <p:cNvGrpSpPr/>
          <p:nvPr/>
        </p:nvGrpSpPr>
        <p:grpSpPr>
          <a:xfrm>
            <a:off x="10455111" y="4686132"/>
            <a:ext cx="476774" cy="510535"/>
            <a:chOff x="0" y="0"/>
            <a:chExt cx="3961411" cy="4069970"/>
          </a:xfrm>
        </p:grpSpPr>
        <p:sp>
          <p:nvSpPr>
            <p:cNvPr id="55" name="圆形">
              <a:extLst>
                <a:ext uri="{FF2B5EF4-FFF2-40B4-BE49-F238E27FC236}">
                  <a16:creationId xmlns:a16="http://schemas.microsoft.com/office/drawing/2014/main" id="{B0F4E620-DBD5-8264-B800-7CAA3199642E}"/>
                </a:ext>
              </a:extLst>
            </p:cNvPr>
            <p:cNvSpPr/>
            <p:nvPr/>
          </p:nvSpPr>
          <p:spPr>
            <a:xfrm>
              <a:off x="0" y="0"/>
              <a:ext cx="3961412" cy="3961412"/>
            </a:xfrm>
            <a:prstGeom prst="ellipse">
              <a:avLst/>
            </a:prstGeom>
            <a:solidFill>
              <a:srgbClr val="FFFFFF">
                <a:lumMod val="95000"/>
                <a:alpha val="50000"/>
              </a:srgbClr>
            </a:solidFill>
            <a:ln w="3175" cap="flat">
              <a:solidFill>
                <a:srgbClr val="FFFFFF">
                  <a:lumMod val="85000"/>
                </a:srgbClr>
              </a:solidFill>
              <a:miter lim="400000"/>
            </a:ln>
            <a:effectLst/>
          </p:spPr>
          <p:txBody>
            <a:bodyPr wrap="square" lIns="15048" tIns="15048" rIns="15048" bIns="15048" numCol="1" anchor="ctr">
              <a:noAutofit/>
            </a:bodyPr>
            <a:lstStyle/>
            <a:p>
              <a:pPr marL="0" marR="0" lvl="0" indent="0" algn="l" defTabSz="244531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sz="3600" b="1" i="0" u="none" strike="noStrike" kern="0" cap="none" spc="0" normalizeH="0" baseline="0" noProof="0" dirty="0">
                <a:ln>
                  <a:noFill/>
                </a:ln>
                <a:solidFill>
                  <a:srgbClr val="221815"/>
                </a:solidFill>
                <a:effectLst/>
                <a:uLnTx/>
                <a:uFillTx/>
                <a:latin typeface="Arial" panose="020B0604020202020204" pitchFamily="34" charset="0"/>
                <a:ea typeface="FZLanTingHeiS-R-GB" panose="02000000000000000000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6" name="圆形">
              <a:extLst>
                <a:ext uri="{FF2B5EF4-FFF2-40B4-BE49-F238E27FC236}">
                  <a16:creationId xmlns:a16="http://schemas.microsoft.com/office/drawing/2014/main" id="{5EECE410-69B8-9AE6-B1F6-2A49894C5286}"/>
                </a:ext>
              </a:extLst>
            </p:cNvPr>
            <p:cNvSpPr/>
            <p:nvPr/>
          </p:nvSpPr>
          <p:spPr>
            <a:xfrm>
              <a:off x="1845442" y="3807307"/>
              <a:ext cx="270525" cy="262664"/>
            </a:xfrm>
            <a:prstGeom prst="ellipse">
              <a:avLst/>
            </a:prstGeom>
            <a:solidFill>
              <a:srgbClr val="C7000B"/>
            </a:solidFill>
            <a:ln w="3175" cap="flat">
              <a:solidFill>
                <a:srgbClr val="FFFFFF"/>
              </a:solidFill>
              <a:miter lim="400000"/>
            </a:ln>
            <a:effectLst/>
          </p:spPr>
          <p:txBody>
            <a:bodyPr wrap="square" lIns="15044" tIns="15044" rIns="15044" bIns="15044" numCol="1" anchor="ctr">
              <a:noAutofit/>
            </a:bodyPr>
            <a:lstStyle/>
            <a:p>
              <a:pPr marL="0" marR="0" lvl="0" indent="0" algn="l" defTabSz="244531" rtl="0" eaLnBrk="1" fontAlgn="auto" latinLnBrk="0" hangingPunct="1">
                <a:buClrTx/>
                <a:buSzTx/>
                <a:buFontTx/>
                <a:buNone/>
                <a:tabLst/>
                <a:defRPr sz="3600" b="1">
                  <a:solidFill>
                    <a:srgbClr val="000000"/>
                  </a:solidFill>
                </a:defRPr>
              </a:pP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</p:grpSp>
      <p:grpSp>
        <p:nvGrpSpPr>
          <p:cNvPr id="57" name="成组">
            <a:extLst>
              <a:ext uri="{FF2B5EF4-FFF2-40B4-BE49-F238E27FC236}">
                <a16:creationId xmlns:a16="http://schemas.microsoft.com/office/drawing/2014/main" id="{0ED954FF-41D8-20FF-EC8A-16E06FB44EF7}"/>
              </a:ext>
            </a:extLst>
          </p:cNvPr>
          <p:cNvGrpSpPr/>
          <p:nvPr/>
        </p:nvGrpSpPr>
        <p:grpSpPr>
          <a:xfrm>
            <a:off x="10549031" y="4782703"/>
            <a:ext cx="302807" cy="291306"/>
            <a:chOff x="-50" y="11"/>
            <a:chExt cx="2515963" cy="2322266"/>
          </a:xfrm>
        </p:grpSpPr>
        <p:sp>
          <p:nvSpPr>
            <p:cNvPr id="58" name="线条">
              <a:extLst>
                <a:ext uri="{FF2B5EF4-FFF2-40B4-BE49-F238E27FC236}">
                  <a16:creationId xmlns:a16="http://schemas.microsoft.com/office/drawing/2014/main" id="{74EFF9B5-1418-6F78-91AE-E31ABA2A3304}"/>
                </a:ext>
              </a:extLst>
            </p:cNvPr>
            <p:cNvSpPr/>
            <p:nvPr/>
          </p:nvSpPr>
          <p:spPr>
            <a:xfrm>
              <a:off x="315647" y="301584"/>
              <a:ext cx="1683100" cy="1678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75" h="18292" extrusionOk="0">
                  <a:moveTo>
                    <a:pt x="9352" y="15926"/>
                  </a:moveTo>
                  <a:lnTo>
                    <a:pt x="9352" y="18290"/>
                  </a:lnTo>
                  <a:cubicBezTo>
                    <a:pt x="1163" y="18455"/>
                    <a:pt x="-3099" y="8619"/>
                    <a:pt x="2629" y="2775"/>
                  </a:cubicBezTo>
                  <a:cubicBezTo>
                    <a:pt x="8432" y="-3145"/>
                    <a:pt x="18501" y="1044"/>
                    <a:pt x="18374" y="9326"/>
                  </a:cubicBezTo>
                  <a:lnTo>
                    <a:pt x="16175" y="9326"/>
                  </a:lnTo>
                </a:path>
              </a:pathLst>
            </a:custGeom>
            <a:noFill/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5044" tIns="15044" rIns="15044" bIns="15044" numCol="1" anchor="ctr">
              <a:noAutofit/>
            </a:bodyPr>
            <a:lstStyle/>
            <a:p>
              <a:pPr marL="0" marR="0" lvl="0" indent="0" algn="l" defTabSz="722290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59" name="线条">
              <a:extLst>
                <a:ext uri="{FF2B5EF4-FFF2-40B4-BE49-F238E27FC236}">
                  <a16:creationId xmlns:a16="http://schemas.microsoft.com/office/drawing/2014/main" id="{29AECDFF-0A89-BBAC-701E-45CDD8C53074}"/>
                </a:ext>
              </a:extLst>
            </p:cNvPr>
            <p:cNvSpPr/>
            <p:nvPr/>
          </p:nvSpPr>
          <p:spPr>
            <a:xfrm>
              <a:off x="339946" y="1160668"/>
              <a:ext cx="213334" cy="2"/>
            </a:xfrm>
            <a:prstGeom prst="line">
              <a:avLst/>
            </a:prstGeom>
            <a:noFill/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0970" tIns="10970" rIns="10970" bIns="10970" numCol="1" anchor="t">
              <a:noAutofit/>
            </a:bodyPr>
            <a:lstStyle/>
            <a:p>
              <a:pPr marL="0" marR="0" lvl="0" indent="0" algn="l" defTabSz="722290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60" name="线条">
              <a:extLst>
                <a:ext uri="{FF2B5EF4-FFF2-40B4-BE49-F238E27FC236}">
                  <a16:creationId xmlns:a16="http://schemas.microsoft.com/office/drawing/2014/main" id="{75B6D41A-DC75-E262-00A9-F645414D54CA}"/>
                </a:ext>
              </a:extLst>
            </p:cNvPr>
            <p:cNvSpPr/>
            <p:nvPr/>
          </p:nvSpPr>
          <p:spPr>
            <a:xfrm>
              <a:off x="1162136" y="325597"/>
              <a:ext cx="2" cy="230536"/>
            </a:xfrm>
            <a:prstGeom prst="line">
              <a:avLst/>
            </a:prstGeom>
            <a:noFill/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0970" tIns="10970" rIns="10970" bIns="10970" numCol="1" anchor="t">
              <a:noAutofit/>
            </a:bodyPr>
            <a:lstStyle/>
            <a:p>
              <a:pPr marL="0" marR="0" lvl="0" indent="0" algn="l" defTabSz="722290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61" name="线条">
              <a:extLst>
                <a:ext uri="{FF2B5EF4-FFF2-40B4-BE49-F238E27FC236}">
                  <a16:creationId xmlns:a16="http://schemas.microsoft.com/office/drawing/2014/main" id="{3C08B9D5-6A14-4591-D876-E15E66BC9EB4}"/>
                </a:ext>
              </a:extLst>
            </p:cNvPr>
            <p:cNvSpPr/>
            <p:nvPr/>
          </p:nvSpPr>
          <p:spPr>
            <a:xfrm>
              <a:off x="-51" y="11"/>
              <a:ext cx="2328299" cy="2322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57" h="18456" extrusionOk="0">
                  <a:moveTo>
                    <a:pt x="9215" y="18456"/>
                  </a:moveTo>
                  <a:cubicBezTo>
                    <a:pt x="1045" y="18463"/>
                    <a:pt x="-3071" y="8577"/>
                    <a:pt x="2680" y="2758"/>
                  </a:cubicBezTo>
                  <a:cubicBezTo>
                    <a:pt x="8506" y="-3137"/>
                    <a:pt x="18529" y="1050"/>
                    <a:pt x="18456" y="9349"/>
                  </a:cubicBezTo>
                </a:path>
              </a:pathLst>
            </a:custGeom>
            <a:noFill/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5044" tIns="15044" rIns="15044" bIns="15044" numCol="1" anchor="ctr">
              <a:noAutofit/>
            </a:bodyPr>
            <a:lstStyle/>
            <a:p>
              <a:pPr marL="0" marR="0" lvl="0" indent="0" algn="l" defTabSz="722290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62" name="线条">
              <a:extLst>
                <a:ext uri="{FF2B5EF4-FFF2-40B4-BE49-F238E27FC236}">
                  <a16:creationId xmlns:a16="http://schemas.microsoft.com/office/drawing/2014/main" id="{7180C01B-CE86-E6E3-2D7B-4E82F980045B}"/>
                </a:ext>
              </a:extLst>
            </p:cNvPr>
            <p:cNvSpPr/>
            <p:nvPr/>
          </p:nvSpPr>
          <p:spPr>
            <a:xfrm>
              <a:off x="2148532" y="982997"/>
              <a:ext cx="367381" cy="205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260"/>
                  </a:moveTo>
                  <a:lnTo>
                    <a:pt x="10596" y="21600"/>
                  </a:lnTo>
                  <a:lnTo>
                    <a:pt x="21600" y="0"/>
                  </a:lnTo>
                </a:path>
              </a:pathLst>
            </a:custGeom>
            <a:noFill/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5044" tIns="15044" rIns="15044" bIns="15044" numCol="1" anchor="ctr">
              <a:noAutofit/>
            </a:bodyPr>
            <a:lstStyle/>
            <a:p>
              <a:pPr marL="0" marR="0" lvl="0" indent="0" algn="l" defTabSz="722290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63" name="线条">
              <a:extLst>
                <a:ext uri="{FF2B5EF4-FFF2-40B4-BE49-F238E27FC236}">
                  <a16:creationId xmlns:a16="http://schemas.microsoft.com/office/drawing/2014/main" id="{725D3C7E-DEC3-BA19-A5FF-1C4C84F92707}"/>
                </a:ext>
              </a:extLst>
            </p:cNvPr>
            <p:cNvSpPr/>
            <p:nvPr/>
          </p:nvSpPr>
          <p:spPr>
            <a:xfrm>
              <a:off x="775806" y="694874"/>
              <a:ext cx="264111" cy="307824"/>
            </a:xfrm>
            <a:prstGeom prst="line">
              <a:avLst/>
            </a:prstGeom>
            <a:noFill/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0970" tIns="10970" rIns="10970" bIns="10970" numCol="1" anchor="t">
              <a:noAutofit/>
            </a:bodyPr>
            <a:lstStyle/>
            <a:p>
              <a:pPr marL="0" marR="0" lvl="0" indent="0" algn="l" defTabSz="722290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2048" name="圆形">
              <a:extLst>
                <a:ext uri="{FF2B5EF4-FFF2-40B4-BE49-F238E27FC236}">
                  <a16:creationId xmlns:a16="http://schemas.microsoft.com/office/drawing/2014/main" id="{F90205D3-EDF7-6F7C-9BCA-C0C545C4021A}"/>
                </a:ext>
              </a:extLst>
            </p:cNvPr>
            <p:cNvSpPr/>
            <p:nvPr/>
          </p:nvSpPr>
          <p:spPr>
            <a:xfrm>
              <a:off x="983695" y="963792"/>
              <a:ext cx="360935" cy="360935"/>
            </a:xfrm>
            <a:prstGeom prst="ellipse">
              <a:avLst/>
            </a:prstGeom>
            <a:noFill/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5044" tIns="15044" rIns="15044" bIns="15044" numCol="1" anchor="ctr">
              <a:noAutofit/>
            </a:bodyPr>
            <a:lstStyle/>
            <a:p>
              <a:pPr marL="0" marR="0" lvl="0" indent="0" algn="l" defTabSz="244531" rtl="0" eaLnBrk="1" fontAlgn="auto" latinLnBrk="0" hangingPunct="1">
                <a:buClrTx/>
                <a:buSzTx/>
                <a:buFontTx/>
                <a:buNone/>
                <a:tabLst/>
                <a:defRPr sz="3600" b="1">
                  <a:solidFill>
                    <a:srgbClr val="000000"/>
                  </a:solidFill>
                </a:defRPr>
              </a:pPr>
              <a:endPara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2049" name="线条">
              <a:extLst>
                <a:ext uri="{FF2B5EF4-FFF2-40B4-BE49-F238E27FC236}">
                  <a16:creationId xmlns:a16="http://schemas.microsoft.com/office/drawing/2014/main" id="{5771CC61-7B39-E781-F507-4F65E897E6B0}"/>
                </a:ext>
              </a:extLst>
            </p:cNvPr>
            <p:cNvSpPr/>
            <p:nvPr/>
          </p:nvSpPr>
          <p:spPr>
            <a:xfrm>
              <a:off x="1372714" y="1143985"/>
              <a:ext cx="287287" cy="2"/>
            </a:xfrm>
            <a:prstGeom prst="line">
              <a:avLst/>
            </a:prstGeom>
            <a:noFill/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0970" tIns="10970" rIns="10970" bIns="10970" numCol="1" anchor="t">
              <a:noAutofit/>
            </a:bodyPr>
            <a:lstStyle/>
            <a:p>
              <a:pPr marL="0" marR="0" lvl="0" indent="0" algn="l" defTabSz="722290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grpSp>
          <p:nvGrpSpPr>
            <p:cNvPr id="2051" name="成组">
              <a:extLst>
                <a:ext uri="{FF2B5EF4-FFF2-40B4-BE49-F238E27FC236}">
                  <a16:creationId xmlns:a16="http://schemas.microsoft.com/office/drawing/2014/main" id="{F93FD766-2B82-40CD-8DEF-448DB784C80E}"/>
                </a:ext>
              </a:extLst>
            </p:cNvPr>
            <p:cNvGrpSpPr/>
            <p:nvPr/>
          </p:nvGrpSpPr>
          <p:grpSpPr>
            <a:xfrm>
              <a:off x="1360240" y="1385697"/>
              <a:ext cx="1121739" cy="903034"/>
              <a:chOff x="0" y="0"/>
              <a:chExt cx="1121738" cy="903033"/>
            </a:xfrm>
          </p:grpSpPr>
          <p:sp>
            <p:nvSpPr>
              <p:cNvPr id="2053" name="形状">
                <a:extLst>
                  <a:ext uri="{FF2B5EF4-FFF2-40B4-BE49-F238E27FC236}">
                    <a16:creationId xmlns:a16="http://schemas.microsoft.com/office/drawing/2014/main" id="{8256A667-8DE9-8524-9EBC-CD465F9FFBA9}"/>
                  </a:ext>
                </a:extLst>
              </p:cNvPr>
              <p:cNvSpPr/>
              <p:nvPr/>
            </p:nvSpPr>
            <p:spPr>
              <a:xfrm>
                <a:off x="0" y="-2"/>
                <a:ext cx="1121739" cy="761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" y="0"/>
                    </a:moveTo>
                    <a:cubicBezTo>
                      <a:pt x="782" y="0"/>
                      <a:pt x="512" y="121"/>
                      <a:pt x="316" y="316"/>
                    </a:cubicBezTo>
                    <a:cubicBezTo>
                      <a:pt x="121" y="512"/>
                      <a:pt x="0" y="782"/>
                      <a:pt x="0" y="1080"/>
                    </a:cubicBezTo>
                    <a:lnTo>
                      <a:pt x="0" y="20520"/>
                    </a:lnTo>
                    <a:cubicBezTo>
                      <a:pt x="0" y="20818"/>
                      <a:pt x="121" y="21088"/>
                      <a:pt x="316" y="21284"/>
                    </a:cubicBezTo>
                    <a:cubicBezTo>
                      <a:pt x="512" y="21479"/>
                      <a:pt x="782" y="21600"/>
                      <a:pt x="1080" y="21600"/>
                    </a:cubicBezTo>
                    <a:lnTo>
                      <a:pt x="20520" y="21600"/>
                    </a:lnTo>
                    <a:cubicBezTo>
                      <a:pt x="20818" y="21600"/>
                      <a:pt x="21088" y="21479"/>
                      <a:pt x="21284" y="21284"/>
                    </a:cubicBezTo>
                    <a:cubicBezTo>
                      <a:pt x="21479" y="21088"/>
                      <a:pt x="21600" y="20818"/>
                      <a:pt x="21600" y="20520"/>
                    </a:cubicBezTo>
                    <a:lnTo>
                      <a:pt x="21600" y="1080"/>
                    </a:lnTo>
                    <a:cubicBezTo>
                      <a:pt x="21600" y="782"/>
                      <a:pt x="21479" y="512"/>
                      <a:pt x="21284" y="316"/>
                    </a:cubicBezTo>
                    <a:cubicBezTo>
                      <a:pt x="21088" y="121"/>
                      <a:pt x="20818" y="0"/>
                      <a:pt x="20520" y="0"/>
                    </a:cubicBezTo>
                    <a:lnTo>
                      <a:pt x="1080" y="0"/>
                    </a:lnTo>
                    <a:close/>
                  </a:path>
                </a:pathLst>
              </a:custGeom>
              <a:noFill/>
              <a:ln w="3175" cap="flat">
                <a:solidFill>
                  <a:srgbClr val="C7000B"/>
                </a:solidFill>
                <a:prstDash val="solid"/>
                <a:miter lim="400000"/>
              </a:ln>
              <a:effectLst/>
            </p:spPr>
            <p:txBody>
              <a:bodyPr wrap="square" lIns="15044" tIns="15044" rIns="15044" bIns="15044" numCol="1" anchor="ctr">
                <a:noAutofit/>
              </a:bodyPr>
              <a:lstStyle/>
              <a:p>
                <a:pPr marL="0" marR="0" lvl="0" indent="0" algn="l" defTabSz="219075" rtl="0" eaLnBrk="1" fontAlgn="auto" latinLnBrk="0" hangingPunct="1">
                  <a:buClrTx/>
                  <a:buSzTx/>
                  <a:buFontTx/>
                  <a:buNone/>
                  <a:tabLst/>
                  <a:defRPr sz="3200" b="1"/>
                </a:pPr>
                <a:endParaRPr kumimoji="0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Arial" panose="020B0604020202020204" pitchFamily="34" charset="0"/>
                </a:endParaRPr>
              </a:p>
            </p:txBody>
          </p:sp>
          <p:grpSp>
            <p:nvGrpSpPr>
              <p:cNvPr id="2054" name="成组">
                <a:extLst>
                  <a:ext uri="{FF2B5EF4-FFF2-40B4-BE49-F238E27FC236}">
                    <a16:creationId xmlns:a16="http://schemas.microsoft.com/office/drawing/2014/main" id="{4AD933FC-DED4-C024-2D8B-EF42200D01D9}"/>
                  </a:ext>
                </a:extLst>
              </p:cNvPr>
              <p:cNvGrpSpPr/>
              <p:nvPr/>
            </p:nvGrpSpPr>
            <p:grpSpPr>
              <a:xfrm>
                <a:off x="440390" y="757738"/>
                <a:ext cx="228503" cy="145295"/>
                <a:chOff x="0" y="0"/>
                <a:chExt cx="228501" cy="145294"/>
              </a:xfrm>
            </p:grpSpPr>
            <p:sp>
              <p:nvSpPr>
                <p:cNvPr id="2056" name="线条">
                  <a:extLst>
                    <a:ext uri="{FF2B5EF4-FFF2-40B4-BE49-F238E27FC236}">
                      <a16:creationId xmlns:a16="http://schemas.microsoft.com/office/drawing/2014/main" id="{D1754650-6E63-3E14-A04E-28F47E027012}"/>
                    </a:ext>
                  </a:extLst>
                </p:cNvPr>
                <p:cNvSpPr/>
                <p:nvPr/>
              </p:nvSpPr>
              <p:spPr>
                <a:xfrm flipH="1">
                  <a:off x="-1" y="-1"/>
                  <a:ext cx="1640" cy="145295"/>
                </a:xfrm>
                <a:prstGeom prst="line">
                  <a:avLst/>
                </a:prstGeom>
                <a:noFill/>
                <a:ln w="3175" cap="flat">
                  <a:solidFill>
                    <a:srgbClr val="C7000B"/>
                  </a:solidFill>
                  <a:prstDash val="solid"/>
                  <a:miter lim="400000"/>
                </a:ln>
                <a:effectLst/>
              </p:spPr>
              <p:txBody>
                <a:bodyPr wrap="square" lIns="10970" tIns="10970" rIns="10970" bIns="10970" numCol="1" anchor="t">
                  <a:noAutofit/>
                </a:bodyPr>
                <a:lstStyle/>
                <a:p>
                  <a:pPr marL="0" marR="0" lvl="0" indent="0" algn="l" defTabSz="722290" rtl="0" eaLnBrk="1" fontAlgn="auto" latinLnBrk="0" hangingPunct="1">
                    <a:buClrTx/>
                    <a:buSzTx/>
                    <a:buFontTx/>
                    <a:buNone/>
                    <a:tabLst/>
                    <a:defRPr/>
                  </a:pPr>
                  <a:endParaRPr kumimoji="0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57" name="线条">
                  <a:extLst>
                    <a:ext uri="{FF2B5EF4-FFF2-40B4-BE49-F238E27FC236}">
                      <a16:creationId xmlns:a16="http://schemas.microsoft.com/office/drawing/2014/main" id="{DE53D3C1-9700-5D28-0C2E-8281F8C5C2F6}"/>
                    </a:ext>
                  </a:extLst>
                </p:cNvPr>
                <p:cNvSpPr/>
                <p:nvPr/>
              </p:nvSpPr>
              <p:spPr>
                <a:xfrm flipH="1">
                  <a:off x="226861" y="0"/>
                  <a:ext cx="1641" cy="145295"/>
                </a:xfrm>
                <a:prstGeom prst="line">
                  <a:avLst/>
                </a:prstGeom>
                <a:noFill/>
                <a:ln w="3175" cap="flat">
                  <a:solidFill>
                    <a:srgbClr val="C7000B"/>
                  </a:solidFill>
                  <a:prstDash val="solid"/>
                  <a:miter lim="400000"/>
                </a:ln>
                <a:effectLst/>
              </p:spPr>
              <p:txBody>
                <a:bodyPr wrap="square" lIns="10970" tIns="10970" rIns="10970" bIns="10970" numCol="1" anchor="t">
                  <a:noAutofit/>
                </a:bodyPr>
                <a:lstStyle/>
                <a:p>
                  <a:pPr marL="0" marR="0" lvl="0" indent="0" algn="l" defTabSz="722290" rtl="0" eaLnBrk="1" fontAlgn="auto" latinLnBrk="0" hangingPunct="1">
                    <a:buClrTx/>
                    <a:buSzTx/>
                    <a:buFontTx/>
                    <a:buNone/>
                    <a:tabLst/>
                    <a:defRPr/>
                  </a:pPr>
                  <a:endParaRPr kumimoji="0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055" name="线条">
                <a:extLst>
                  <a:ext uri="{FF2B5EF4-FFF2-40B4-BE49-F238E27FC236}">
                    <a16:creationId xmlns:a16="http://schemas.microsoft.com/office/drawing/2014/main" id="{6D796E47-D1B7-A39B-04F5-55B017D716A6}"/>
                  </a:ext>
                </a:extLst>
              </p:cNvPr>
              <p:cNvSpPr/>
              <p:nvPr/>
            </p:nvSpPr>
            <p:spPr>
              <a:xfrm>
                <a:off x="235797" y="898916"/>
                <a:ext cx="637686" cy="2"/>
              </a:xfrm>
              <a:prstGeom prst="line">
                <a:avLst/>
              </a:prstGeom>
              <a:noFill/>
              <a:ln w="3175" cap="flat">
                <a:solidFill>
                  <a:srgbClr val="C7000B"/>
                </a:solidFill>
                <a:prstDash val="solid"/>
                <a:miter lim="400000"/>
              </a:ln>
              <a:effectLst/>
            </p:spPr>
            <p:txBody>
              <a:bodyPr wrap="square" lIns="10970" tIns="10970" rIns="10970" bIns="10970" numCol="1" anchor="t">
                <a:noAutofit/>
              </a:bodyPr>
              <a:lstStyle/>
              <a:p>
                <a:pPr marL="0" marR="0" lvl="0" indent="0" algn="l" defTabSz="722290" rtl="0" eaLnBrk="1" fontAlgn="auto" latinLnBrk="0" hangingPunct="1">
                  <a:buClrTx/>
                  <a:buSzTx/>
                  <a:buFontTx/>
                  <a:buNone/>
                  <a:tabLst/>
                  <a:defRPr/>
                </a:pPr>
                <a:endParaRPr kumimoji="0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058" name="成组">
            <a:extLst>
              <a:ext uri="{FF2B5EF4-FFF2-40B4-BE49-F238E27FC236}">
                <a16:creationId xmlns:a16="http://schemas.microsoft.com/office/drawing/2014/main" id="{827EDC9A-71EE-5376-79E8-FA898E3DD089}"/>
              </a:ext>
            </a:extLst>
          </p:cNvPr>
          <p:cNvGrpSpPr/>
          <p:nvPr/>
        </p:nvGrpSpPr>
        <p:grpSpPr>
          <a:xfrm>
            <a:off x="9095060" y="3379474"/>
            <a:ext cx="476774" cy="510535"/>
            <a:chOff x="0" y="0"/>
            <a:chExt cx="3961411" cy="4069970"/>
          </a:xfrm>
        </p:grpSpPr>
        <p:sp>
          <p:nvSpPr>
            <p:cNvPr id="2059" name="圆形">
              <a:extLst>
                <a:ext uri="{FF2B5EF4-FFF2-40B4-BE49-F238E27FC236}">
                  <a16:creationId xmlns:a16="http://schemas.microsoft.com/office/drawing/2014/main" id="{FC2DFBCB-6715-6EA5-1837-AD7057A40041}"/>
                </a:ext>
              </a:extLst>
            </p:cNvPr>
            <p:cNvSpPr/>
            <p:nvPr/>
          </p:nvSpPr>
          <p:spPr>
            <a:xfrm>
              <a:off x="0" y="0"/>
              <a:ext cx="3961412" cy="3961412"/>
            </a:xfrm>
            <a:prstGeom prst="ellipse">
              <a:avLst/>
            </a:prstGeom>
            <a:solidFill>
              <a:srgbClr val="FFFFFF">
                <a:lumMod val="95000"/>
                <a:alpha val="50000"/>
              </a:srgbClr>
            </a:solidFill>
            <a:ln w="3175" cap="flat">
              <a:solidFill>
                <a:srgbClr val="FFFFFF">
                  <a:lumMod val="85000"/>
                </a:srgbClr>
              </a:solidFill>
              <a:miter lim="400000"/>
            </a:ln>
            <a:effectLst/>
          </p:spPr>
          <p:txBody>
            <a:bodyPr wrap="square" lIns="15048" tIns="15048" rIns="15048" bIns="15048" numCol="1" anchor="ctr">
              <a:noAutofit/>
            </a:bodyPr>
            <a:lstStyle/>
            <a:p>
              <a:pPr marL="0" marR="0" lvl="0" indent="0" algn="l" defTabSz="244531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sz="3600" b="1" i="0" u="none" strike="noStrike" kern="0" cap="none" spc="0" normalizeH="0" baseline="0" noProof="0" dirty="0">
                <a:ln>
                  <a:noFill/>
                </a:ln>
                <a:solidFill>
                  <a:srgbClr val="221815"/>
                </a:solidFill>
                <a:effectLst/>
                <a:uLnTx/>
                <a:uFillTx/>
                <a:latin typeface="Arial" panose="020B0604020202020204" pitchFamily="34" charset="0"/>
                <a:ea typeface="FZLanTingHeiS-R-GB" panose="02000000000000000000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060" name="圆形">
              <a:extLst>
                <a:ext uri="{FF2B5EF4-FFF2-40B4-BE49-F238E27FC236}">
                  <a16:creationId xmlns:a16="http://schemas.microsoft.com/office/drawing/2014/main" id="{CEA0E9BE-7B5D-1C8D-CA7B-D6E8D01161D1}"/>
                </a:ext>
              </a:extLst>
            </p:cNvPr>
            <p:cNvSpPr/>
            <p:nvPr/>
          </p:nvSpPr>
          <p:spPr>
            <a:xfrm>
              <a:off x="1845442" y="3807307"/>
              <a:ext cx="270525" cy="262664"/>
            </a:xfrm>
            <a:prstGeom prst="ellipse">
              <a:avLst/>
            </a:prstGeom>
            <a:solidFill>
              <a:srgbClr val="C7000B"/>
            </a:solidFill>
            <a:ln w="3175" cap="flat">
              <a:solidFill>
                <a:srgbClr val="FFFFFF"/>
              </a:solidFill>
              <a:miter lim="400000"/>
            </a:ln>
            <a:effectLst/>
          </p:spPr>
          <p:txBody>
            <a:bodyPr wrap="square" lIns="15044" tIns="15044" rIns="15044" bIns="15044" numCol="1" anchor="ctr">
              <a:noAutofit/>
            </a:bodyPr>
            <a:lstStyle/>
            <a:p>
              <a:pPr marL="0" marR="0" lvl="0" indent="0" algn="l" defTabSz="244531" rtl="0" eaLnBrk="1" fontAlgn="auto" latinLnBrk="0" hangingPunct="1">
                <a:buClrTx/>
                <a:buSzTx/>
                <a:buFontTx/>
                <a:buNone/>
                <a:tabLst/>
                <a:defRPr sz="3600" b="1">
                  <a:solidFill>
                    <a:srgbClr val="000000"/>
                  </a:solidFill>
                </a:defRPr>
              </a:pP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</p:grpSp>
      <p:grpSp>
        <p:nvGrpSpPr>
          <p:cNvPr id="2061" name="成组">
            <a:extLst>
              <a:ext uri="{FF2B5EF4-FFF2-40B4-BE49-F238E27FC236}">
                <a16:creationId xmlns:a16="http://schemas.microsoft.com/office/drawing/2014/main" id="{172F9DCD-49E1-B1D6-1764-F2BC196CE734}"/>
              </a:ext>
            </a:extLst>
          </p:cNvPr>
          <p:cNvGrpSpPr/>
          <p:nvPr/>
        </p:nvGrpSpPr>
        <p:grpSpPr>
          <a:xfrm>
            <a:off x="9194917" y="3474616"/>
            <a:ext cx="323491" cy="295310"/>
            <a:chOff x="13" y="-37"/>
            <a:chExt cx="2687828" cy="2354193"/>
          </a:xfrm>
        </p:grpSpPr>
        <p:sp>
          <p:nvSpPr>
            <p:cNvPr id="2062" name="线条">
              <a:extLst>
                <a:ext uri="{FF2B5EF4-FFF2-40B4-BE49-F238E27FC236}">
                  <a16:creationId xmlns:a16="http://schemas.microsoft.com/office/drawing/2014/main" id="{B5363F75-DECF-9FAD-FDD7-E4F553169C28}"/>
                </a:ext>
              </a:extLst>
            </p:cNvPr>
            <p:cNvSpPr/>
            <p:nvPr/>
          </p:nvSpPr>
          <p:spPr>
            <a:xfrm>
              <a:off x="1996528" y="849086"/>
              <a:ext cx="691314" cy="668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5" h="17569" extrusionOk="0">
                  <a:moveTo>
                    <a:pt x="10009" y="17513"/>
                  </a:moveTo>
                  <a:cubicBezTo>
                    <a:pt x="2356" y="18327"/>
                    <a:pt x="-2755" y="10100"/>
                    <a:pt x="1599" y="3976"/>
                  </a:cubicBezTo>
                  <a:cubicBezTo>
                    <a:pt x="6753" y="-3273"/>
                    <a:pt x="18511" y="15"/>
                    <a:pt x="18845" y="8798"/>
                  </a:cubicBezTo>
                </a:path>
              </a:pathLst>
            </a:custGeom>
            <a:noFill/>
            <a:ln w="3175" cap="flat">
              <a:solidFill>
                <a:srgbClr val="C7000B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15044" tIns="15044" rIns="15044" bIns="15044" numCol="1" anchor="ctr">
              <a:noAutofit/>
            </a:bodyPr>
            <a:lstStyle/>
            <a:p>
              <a:pPr marL="0" marR="0" lvl="0" indent="0" algn="l" defTabSz="722290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2063" name="线条">
              <a:extLst>
                <a:ext uri="{FF2B5EF4-FFF2-40B4-BE49-F238E27FC236}">
                  <a16:creationId xmlns:a16="http://schemas.microsoft.com/office/drawing/2014/main" id="{26C8E8B5-AAB7-4F52-3188-6F8C70D0E51F}"/>
                </a:ext>
              </a:extLst>
            </p:cNvPr>
            <p:cNvSpPr/>
            <p:nvPr/>
          </p:nvSpPr>
          <p:spPr>
            <a:xfrm>
              <a:off x="2441454" y="1244287"/>
              <a:ext cx="218117" cy="253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246" y="19988"/>
                    <a:pt x="9941" y="17275"/>
                    <a:pt x="13660" y="13708"/>
                  </a:cubicBezTo>
                  <a:cubicBezTo>
                    <a:pt x="17695" y="9837"/>
                    <a:pt x="20438" y="5101"/>
                    <a:pt x="21600" y="0"/>
                  </a:cubicBezTo>
                </a:path>
              </a:pathLst>
            </a:custGeom>
            <a:noFill/>
            <a:ln w="3175" cap="flat">
              <a:solidFill>
                <a:srgbClr val="C7000B"/>
              </a:solidFill>
              <a:prstDash val="sysDot"/>
              <a:miter lim="400000"/>
            </a:ln>
            <a:effectLst/>
          </p:spPr>
          <p:txBody>
            <a:bodyPr wrap="square" lIns="15044" tIns="15044" rIns="15044" bIns="15044" numCol="1" anchor="ctr">
              <a:noAutofit/>
            </a:bodyPr>
            <a:lstStyle/>
            <a:p>
              <a:pPr marL="0" marR="0" lvl="0" indent="0" algn="l" defTabSz="722290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2064" name="线条">
              <a:extLst>
                <a:ext uri="{FF2B5EF4-FFF2-40B4-BE49-F238E27FC236}">
                  <a16:creationId xmlns:a16="http://schemas.microsoft.com/office/drawing/2014/main" id="{48A24EED-F664-545D-70CD-7DF4787E97C7}"/>
                </a:ext>
              </a:extLst>
            </p:cNvPr>
            <p:cNvSpPr/>
            <p:nvPr/>
          </p:nvSpPr>
          <p:spPr>
            <a:xfrm>
              <a:off x="2327973" y="969776"/>
              <a:ext cx="174069" cy="215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5044" tIns="15044" rIns="15044" bIns="15044" numCol="1" anchor="ctr">
              <a:noAutofit/>
            </a:bodyPr>
            <a:lstStyle/>
            <a:p>
              <a:pPr marL="0" marR="0" lvl="0" indent="0" algn="l" defTabSz="722290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2065" name="线条">
              <a:extLst>
                <a:ext uri="{FF2B5EF4-FFF2-40B4-BE49-F238E27FC236}">
                  <a16:creationId xmlns:a16="http://schemas.microsoft.com/office/drawing/2014/main" id="{65F23712-E04A-11A6-E4EA-58458B078D45}"/>
                </a:ext>
              </a:extLst>
            </p:cNvPr>
            <p:cNvSpPr/>
            <p:nvPr/>
          </p:nvSpPr>
          <p:spPr>
            <a:xfrm>
              <a:off x="13" y="-38"/>
              <a:ext cx="2160536" cy="2354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0" h="15704" extrusionOk="0">
                  <a:moveTo>
                    <a:pt x="21130" y="3518"/>
                  </a:moveTo>
                  <a:cubicBezTo>
                    <a:pt x="14932" y="-2849"/>
                    <a:pt x="310" y="-26"/>
                    <a:pt x="5" y="7596"/>
                  </a:cubicBezTo>
                  <a:cubicBezTo>
                    <a:pt x="-310" y="15479"/>
                    <a:pt x="14783" y="18751"/>
                    <a:pt x="21290" y="12210"/>
                  </a:cubicBezTo>
                </a:path>
              </a:pathLst>
            </a:custGeom>
            <a:noFill/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5044" tIns="15044" rIns="15044" bIns="15044" numCol="1" anchor="ctr">
              <a:noAutofit/>
            </a:bodyPr>
            <a:lstStyle/>
            <a:p>
              <a:pPr marL="0" marR="0" lvl="0" indent="0" algn="l" defTabSz="722290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grpSp>
          <p:nvGrpSpPr>
            <p:cNvPr id="2066" name="成组">
              <a:extLst>
                <a:ext uri="{FF2B5EF4-FFF2-40B4-BE49-F238E27FC236}">
                  <a16:creationId xmlns:a16="http://schemas.microsoft.com/office/drawing/2014/main" id="{1497607B-C143-9B50-0AE6-066AE21EC867}"/>
                </a:ext>
              </a:extLst>
            </p:cNvPr>
            <p:cNvGrpSpPr/>
            <p:nvPr/>
          </p:nvGrpSpPr>
          <p:grpSpPr>
            <a:xfrm>
              <a:off x="440424" y="403312"/>
              <a:ext cx="1363601" cy="1711610"/>
              <a:chOff x="0" y="0"/>
              <a:chExt cx="1363600" cy="1711609"/>
            </a:xfrm>
          </p:grpSpPr>
          <p:sp>
            <p:nvSpPr>
              <p:cNvPr id="2067" name="矩形">
                <a:extLst>
                  <a:ext uri="{FF2B5EF4-FFF2-40B4-BE49-F238E27FC236}">
                    <a16:creationId xmlns:a16="http://schemas.microsoft.com/office/drawing/2014/main" id="{8E237894-E16A-E3F2-F79D-5C2DFDED9BD8}"/>
                  </a:ext>
                </a:extLst>
              </p:cNvPr>
              <p:cNvSpPr/>
              <p:nvPr/>
            </p:nvSpPr>
            <p:spPr>
              <a:xfrm>
                <a:off x="-1" y="479132"/>
                <a:ext cx="1355147" cy="145470"/>
              </a:xfrm>
              <a:prstGeom prst="rect">
                <a:avLst/>
              </a:prstGeom>
              <a:noFill/>
              <a:ln w="3175" cap="flat">
                <a:solidFill>
                  <a:srgbClr val="C7000B"/>
                </a:solidFill>
                <a:prstDash val="solid"/>
                <a:miter lim="400000"/>
              </a:ln>
              <a:effectLst/>
            </p:spPr>
            <p:txBody>
              <a:bodyPr wrap="square" lIns="15044" tIns="15044" rIns="15044" bIns="15044" numCol="1" anchor="ctr">
                <a:noAutofit/>
              </a:bodyPr>
              <a:lstStyle/>
              <a:p>
                <a:pPr marL="0" marR="0" lvl="0" indent="0" algn="l" defTabSz="244531" rtl="0" eaLnBrk="1" fontAlgn="auto" latinLnBrk="0" hangingPunct="1">
                  <a:buClrTx/>
                  <a:buSzTx/>
                  <a:buFontTx/>
                  <a:buNone/>
                  <a:tabLst/>
                  <a:defRPr sz="3600" b="1">
                    <a:solidFill>
                      <a:srgbClr val="000000"/>
                    </a:solidFill>
                  </a:defRPr>
                </a:pPr>
                <a:endParaRPr kumimoji="0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Arial" panose="020B0604020202020204" pitchFamily="34" charset="0"/>
                </a:endParaRPr>
              </a:p>
            </p:txBody>
          </p:sp>
          <p:sp>
            <p:nvSpPr>
              <p:cNvPr id="2068" name="线条">
                <a:extLst>
                  <a:ext uri="{FF2B5EF4-FFF2-40B4-BE49-F238E27FC236}">
                    <a16:creationId xmlns:a16="http://schemas.microsoft.com/office/drawing/2014/main" id="{24376DF1-8EB7-6CCA-5B68-F79EE14B16F8}"/>
                  </a:ext>
                </a:extLst>
              </p:cNvPr>
              <p:cNvSpPr/>
              <p:nvPr/>
            </p:nvSpPr>
            <p:spPr>
              <a:xfrm>
                <a:off x="51892" y="630185"/>
                <a:ext cx="1249729" cy="7695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2"/>
                    </a:moveTo>
                    <a:lnTo>
                      <a:pt x="13627" y="13983"/>
                    </a:lnTo>
                    <a:lnTo>
                      <a:pt x="13627" y="21600"/>
                    </a:lnTo>
                    <a:lnTo>
                      <a:pt x="8182" y="21600"/>
                    </a:lnTo>
                    <a:lnTo>
                      <a:pt x="8182" y="13983"/>
                    </a:lnTo>
                    <a:lnTo>
                      <a:pt x="0" y="0"/>
                    </a:lnTo>
                  </a:path>
                </a:pathLst>
              </a:custGeom>
              <a:noFill/>
              <a:ln w="3175" cap="flat">
                <a:solidFill>
                  <a:srgbClr val="C7000B"/>
                </a:solidFill>
                <a:prstDash val="solid"/>
                <a:miter lim="400000"/>
              </a:ln>
              <a:effectLst/>
            </p:spPr>
            <p:txBody>
              <a:bodyPr wrap="square" lIns="15044" tIns="15044" rIns="15044" bIns="15044" numCol="1" anchor="ctr">
                <a:noAutofit/>
              </a:bodyPr>
              <a:lstStyle/>
              <a:p>
                <a:pPr marL="0" marR="0" lvl="0" indent="0" algn="l" defTabSz="244531" rtl="0" eaLnBrk="1" fontAlgn="auto" latinLnBrk="0" hangingPunct="1">
                  <a:buClrTx/>
                  <a:buSzTx/>
                  <a:buFontTx/>
                  <a:buNone/>
                  <a:tabLst/>
                  <a:defRPr sz="3600" b="1">
                    <a:solidFill>
                      <a:srgbClr val="000000"/>
                    </a:solidFill>
                  </a:defRPr>
                </a:pPr>
                <a:endParaRPr kumimoji="0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Arial" panose="020B0604020202020204" pitchFamily="34" charset="0"/>
                </a:endParaRPr>
              </a:p>
            </p:txBody>
          </p:sp>
          <p:sp>
            <p:nvSpPr>
              <p:cNvPr id="2069" name="椭圆形">
                <a:extLst>
                  <a:ext uri="{FF2B5EF4-FFF2-40B4-BE49-F238E27FC236}">
                    <a16:creationId xmlns:a16="http://schemas.microsoft.com/office/drawing/2014/main" id="{E2A20176-3498-A870-C2CB-BAE8794D5558}"/>
                  </a:ext>
                </a:extLst>
              </p:cNvPr>
              <p:cNvSpPr/>
              <p:nvPr/>
            </p:nvSpPr>
            <p:spPr>
              <a:xfrm>
                <a:off x="573649" y="1517452"/>
                <a:ext cx="207851" cy="194158"/>
              </a:xfrm>
              <a:prstGeom prst="ellipse">
                <a:avLst/>
              </a:prstGeom>
              <a:noFill/>
              <a:ln w="3175" cap="flat">
                <a:solidFill>
                  <a:srgbClr val="C7000B"/>
                </a:solidFill>
                <a:prstDash val="solid"/>
                <a:miter lim="400000"/>
              </a:ln>
              <a:effectLst/>
            </p:spPr>
            <p:txBody>
              <a:bodyPr wrap="square" lIns="15044" tIns="15044" rIns="15044" bIns="15044" numCol="1" anchor="ctr">
                <a:noAutofit/>
              </a:bodyPr>
              <a:lstStyle/>
              <a:p>
                <a:pPr marL="0" marR="0" lvl="0" indent="0" algn="l" defTabSz="244531" rtl="0" eaLnBrk="1" fontAlgn="auto" latinLnBrk="0" hangingPunct="1">
                  <a:buClrTx/>
                  <a:buSzTx/>
                  <a:buFontTx/>
                  <a:buNone/>
                  <a:tabLst/>
                  <a:defRPr sz="3600" b="1">
                    <a:solidFill>
                      <a:srgbClr val="000000"/>
                    </a:solidFill>
                  </a:defRPr>
                </a:pPr>
                <a:endParaRPr kumimoji="0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Arial" panose="020B0604020202020204" pitchFamily="34" charset="0"/>
                </a:endParaRPr>
              </a:p>
            </p:txBody>
          </p:sp>
          <p:sp>
            <p:nvSpPr>
              <p:cNvPr id="2070" name="椭圆形">
                <a:extLst>
                  <a:ext uri="{FF2B5EF4-FFF2-40B4-BE49-F238E27FC236}">
                    <a16:creationId xmlns:a16="http://schemas.microsoft.com/office/drawing/2014/main" id="{12605F75-0348-8EDF-A806-CE4AAA977088}"/>
                  </a:ext>
                </a:extLst>
              </p:cNvPr>
              <p:cNvSpPr/>
              <p:nvPr/>
            </p:nvSpPr>
            <p:spPr>
              <a:xfrm>
                <a:off x="309279" y="119924"/>
                <a:ext cx="293685" cy="274338"/>
              </a:xfrm>
              <a:prstGeom prst="ellipse">
                <a:avLst/>
              </a:prstGeom>
              <a:noFill/>
              <a:ln w="3175" cap="flat">
                <a:solidFill>
                  <a:srgbClr val="C7000B"/>
                </a:solidFill>
                <a:prstDash val="solid"/>
                <a:miter lim="400000"/>
              </a:ln>
              <a:effectLst/>
            </p:spPr>
            <p:txBody>
              <a:bodyPr wrap="square" lIns="15044" tIns="15044" rIns="15044" bIns="15044" numCol="1" anchor="ctr">
                <a:noAutofit/>
              </a:bodyPr>
              <a:lstStyle/>
              <a:p>
                <a:pPr marL="0" marR="0" lvl="0" indent="0" algn="l" defTabSz="244531" rtl="0" eaLnBrk="1" fontAlgn="auto" latinLnBrk="0" hangingPunct="1">
                  <a:buClrTx/>
                  <a:buSzTx/>
                  <a:buFontTx/>
                  <a:buNone/>
                  <a:tabLst/>
                  <a:defRPr sz="3600" b="1">
                    <a:solidFill>
                      <a:srgbClr val="000000"/>
                    </a:solidFill>
                  </a:defRPr>
                </a:pPr>
                <a:endParaRPr kumimoji="0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Arial" panose="020B0604020202020204" pitchFamily="34" charset="0"/>
                </a:endParaRPr>
              </a:p>
            </p:txBody>
          </p:sp>
          <p:sp>
            <p:nvSpPr>
              <p:cNvPr id="2071" name="椭圆形">
                <a:extLst>
                  <a:ext uri="{FF2B5EF4-FFF2-40B4-BE49-F238E27FC236}">
                    <a16:creationId xmlns:a16="http://schemas.microsoft.com/office/drawing/2014/main" id="{6F3EB630-EFD0-470C-8236-91AEB6A25253}"/>
                  </a:ext>
                </a:extLst>
              </p:cNvPr>
              <p:cNvSpPr/>
              <p:nvPr/>
            </p:nvSpPr>
            <p:spPr>
              <a:xfrm>
                <a:off x="1069913" y="170610"/>
                <a:ext cx="293688" cy="274338"/>
              </a:xfrm>
              <a:prstGeom prst="ellipse">
                <a:avLst/>
              </a:prstGeom>
              <a:noFill/>
              <a:ln w="3175" cap="flat">
                <a:solidFill>
                  <a:srgbClr val="C7000B"/>
                </a:solidFill>
                <a:prstDash val="solid"/>
                <a:miter lim="400000"/>
              </a:ln>
              <a:effectLst/>
            </p:spPr>
            <p:txBody>
              <a:bodyPr wrap="square" lIns="15044" tIns="15044" rIns="15044" bIns="15044" numCol="1" anchor="ctr">
                <a:noAutofit/>
              </a:bodyPr>
              <a:lstStyle/>
              <a:p>
                <a:pPr marL="0" marR="0" lvl="0" indent="0" algn="l" defTabSz="244531" rtl="0" eaLnBrk="1" fontAlgn="auto" latinLnBrk="0" hangingPunct="1">
                  <a:buClrTx/>
                  <a:buSzTx/>
                  <a:buFontTx/>
                  <a:buNone/>
                  <a:tabLst/>
                  <a:defRPr sz="3600" b="1">
                    <a:solidFill>
                      <a:srgbClr val="000000"/>
                    </a:solidFill>
                  </a:defRPr>
                </a:pPr>
                <a:endParaRPr kumimoji="0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Arial" panose="020B0604020202020204" pitchFamily="34" charset="0"/>
                </a:endParaRPr>
              </a:p>
            </p:txBody>
          </p:sp>
          <p:sp>
            <p:nvSpPr>
              <p:cNvPr id="2072" name="椭圆形">
                <a:extLst>
                  <a:ext uri="{FF2B5EF4-FFF2-40B4-BE49-F238E27FC236}">
                    <a16:creationId xmlns:a16="http://schemas.microsoft.com/office/drawing/2014/main" id="{94114BF9-8E23-4663-E8B9-6FFAAD649DB1}"/>
                  </a:ext>
                </a:extLst>
              </p:cNvPr>
              <p:cNvSpPr/>
              <p:nvPr/>
            </p:nvSpPr>
            <p:spPr>
              <a:xfrm>
                <a:off x="818413" y="0"/>
                <a:ext cx="155730" cy="145470"/>
              </a:xfrm>
              <a:prstGeom prst="ellipse">
                <a:avLst/>
              </a:prstGeom>
              <a:noFill/>
              <a:ln w="3175" cap="flat">
                <a:solidFill>
                  <a:srgbClr val="C7000B"/>
                </a:solidFill>
                <a:prstDash val="solid"/>
                <a:miter lim="400000"/>
              </a:ln>
              <a:effectLst/>
            </p:spPr>
            <p:txBody>
              <a:bodyPr wrap="square" lIns="15044" tIns="15044" rIns="15044" bIns="15044" numCol="1" anchor="ctr">
                <a:noAutofit/>
              </a:bodyPr>
              <a:lstStyle/>
              <a:p>
                <a:pPr marL="0" marR="0" lvl="0" indent="0" algn="l" defTabSz="244531" rtl="0" eaLnBrk="1" fontAlgn="auto" latinLnBrk="0" hangingPunct="1">
                  <a:buClrTx/>
                  <a:buSzTx/>
                  <a:buFontTx/>
                  <a:buNone/>
                  <a:tabLst/>
                  <a:defRPr sz="3600" b="1">
                    <a:solidFill>
                      <a:srgbClr val="000000"/>
                    </a:solidFill>
                  </a:defRPr>
                </a:pPr>
                <a:endParaRPr kumimoji="0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Arial" panose="020B0604020202020204" pitchFamily="34" charset="0"/>
                </a:endParaRPr>
              </a:p>
            </p:txBody>
          </p:sp>
          <p:sp>
            <p:nvSpPr>
              <p:cNvPr id="2073" name="椭圆形">
                <a:extLst>
                  <a:ext uri="{FF2B5EF4-FFF2-40B4-BE49-F238E27FC236}">
                    <a16:creationId xmlns:a16="http://schemas.microsoft.com/office/drawing/2014/main" id="{19E1285F-BF1E-4774-FF1D-0793DB4EF4BC}"/>
                  </a:ext>
                </a:extLst>
              </p:cNvPr>
              <p:cNvSpPr/>
              <p:nvPr/>
            </p:nvSpPr>
            <p:spPr>
              <a:xfrm>
                <a:off x="16959" y="68194"/>
                <a:ext cx="155728" cy="145470"/>
              </a:xfrm>
              <a:prstGeom prst="ellipse">
                <a:avLst/>
              </a:prstGeom>
              <a:noFill/>
              <a:ln w="3175" cap="flat">
                <a:solidFill>
                  <a:srgbClr val="C7000B"/>
                </a:solidFill>
                <a:prstDash val="solid"/>
                <a:miter lim="400000"/>
              </a:ln>
              <a:effectLst/>
            </p:spPr>
            <p:txBody>
              <a:bodyPr wrap="square" lIns="15044" tIns="15044" rIns="15044" bIns="15044" numCol="1" anchor="ctr">
                <a:noAutofit/>
              </a:bodyPr>
              <a:lstStyle/>
              <a:p>
                <a:pPr marL="0" marR="0" lvl="0" indent="0" algn="l" defTabSz="244531" rtl="0" eaLnBrk="1" fontAlgn="auto" latinLnBrk="0" hangingPunct="1">
                  <a:buClrTx/>
                  <a:buSzTx/>
                  <a:buFontTx/>
                  <a:buNone/>
                  <a:tabLst/>
                  <a:defRPr sz="3600" b="1">
                    <a:solidFill>
                      <a:srgbClr val="000000"/>
                    </a:solidFill>
                  </a:defRPr>
                </a:pPr>
                <a:endParaRPr kumimoji="0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Arial" panose="020B0604020202020204" pitchFamily="34" charset="0"/>
                </a:endParaRPr>
              </a:p>
            </p:txBody>
          </p:sp>
          <p:sp>
            <p:nvSpPr>
              <p:cNvPr id="2074" name="线条">
                <a:extLst>
                  <a:ext uri="{FF2B5EF4-FFF2-40B4-BE49-F238E27FC236}">
                    <a16:creationId xmlns:a16="http://schemas.microsoft.com/office/drawing/2014/main" id="{6B68CBBF-499C-9CC9-1F71-DEE7F18E5C41}"/>
                  </a:ext>
                </a:extLst>
              </p:cNvPr>
              <p:cNvSpPr/>
              <p:nvPr/>
            </p:nvSpPr>
            <p:spPr>
              <a:xfrm>
                <a:off x="733443" y="407803"/>
                <a:ext cx="168015" cy="533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1751" y="8565"/>
                      <a:pt x="6034" y="0"/>
                      <a:pt x="10800" y="0"/>
                    </a:cubicBezTo>
                    <a:cubicBezTo>
                      <a:pt x="15566" y="0"/>
                      <a:pt x="19849" y="8565"/>
                      <a:pt x="21600" y="21600"/>
                    </a:cubicBezTo>
                  </a:path>
                </a:pathLst>
              </a:custGeom>
              <a:noFill/>
              <a:ln w="3175" cap="flat">
                <a:solidFill>
                  <a:srgbClr val="C7000B"/>
                </a:solidFill>
                <a:prstDash val="solid"/>
                <a:miter lim="400000"/>
              </a:ln>
              <a:effectLst/>
            </p:spPr>
            <p:txBody>
              <a:bodyPr wrap="square" lIns="15044" tIns="15044" rIns="15044" bIns="15044" numCol="1" anchor="ctr">
                <a:noAutofit/>
              </a:bodyPr>
              <a:lstStyle/>
              <a:p>
                <a:pPr marL="0" marR="0" lvl="0" indent="0" algn="l" defTabSz="722290" rtl="0" eaLnBrk="1" fontAlgn="auto" latinLnBrk="0" hangingPunct="1">
                  <a:buClrTx/>
                  <a:buSzTx/>
                  <a:buFontTx/>
                  <a:buNone/>
                  <a:tabLst/>
                  <a:defRPr/>
                </a:pPr>
                <a:endParaRPr kumimoji="0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075" name="成组">
            <a:extLst>
              <a:ext uri="{FF2B5EF4-FFF2-40B4-BE49-F238E27FC236}">
                <a16:creationId xmlns:a16="http://schemas.microsoft.com/office/drawing/2014/main" id="{CB83D451-1D77-A8FE-F081-835B125284EC}"/>
              </a:ext>
            </a:extLst>
          </p:cNvPr>
          <p:cNvGrpSpPr/>
          <p:nvPr/>
        </p:nvGrpSpPr>
        <p:grpSpPr>
          <a:xfrm>
            <a:off x="10471391" y="3379474"/>
            <a:ext cx="476774" cy="510535"/>
            <a:chOff x="0" y="0"/>
            <a:chExt cx="3961411" cy="4069970"/>
          </a:xfrm>
        </p:grpSpPr>
        <p:sp>
          <p:nvSpPr>
            <p:cNvPr id="2076" name="圆形">
              <a:extLst>
                <a:ext uri="{FF2B5EF4-FFF2-40B4-BE49-F238E27FC236}">
                  <a16:creationId xmlns:a16="http://schemas.microsoft.com/office/drawing/2014/main" id="{16645E81-8787-BDBB-6A5C-A30F3B8D5976}"/>
                </a:ext>
              </a:extLst>
            </p:cNvPr>
            <p:cNvSpPr/>
            <p:nvPr/>
          </p:nvSpPr>
          <p:spPr>
            <a:xfrm>
              <a:off x="0" y="0"/>
              <a:ext cx="3961412" cy="3961412"/>
            </a:xfrm>
            <a:prstGeom prst="ellipse">
              <a:avLst/>
            </a:prstGeom>
            <a:solidFill>
              <a:srgbClr val="FFFFFF">
                <a:lumMod val="95000"/>
                <a:alpha val="50000"/>
              </a:srgbClr>
            </a:solidFill>
            <a:ln w="3175" cap="flat">
              <a:solidFill>
                <a:srgbClr val="FFFFFF">
                  <a:lumMod val="85000"/>
                </a:srgbClr>
              </a:solidFill>
              <a:miter lim="400000"/>
            </a:ln>
            <a:effectLst/>
          </p:spPr>
          <p:txBody>
            <a:bodyPr wrap="square" lIns="15048" tIns="15048" rIns="15048" bIns="15048" numCol="1" anchor="ctr">
              <a:noAutofit/>
            </a:bodyPr>
            <a:lstStyle/>
            <a:p>
              <a:pPr marL="0" marR="0" lvl="0" indent="0" algn="l" defTabSz="244531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sz="3600" b="1" i="0" u="none" strike="noStrike" kern="0" cap="none" spc="0" normalizeH="0" baseline="0" noProof="0" dirty="0">
                <a:ln>
                  <a:noFill/>
                </a:ln>
                <a:solidFill>
                  <a:srgbClr val="221815"/>
                </a:solidFill>
                <a:effectLst/>
                <a:uLnTx/>
                <a:uFillTx/>
                <a:latin typeface="Arial" panose="020B0604020202020204" pitchFamily="34" charset="0"/>
                <a:ea typeface="FZLanTingHeiS-R-GB" panose="02000000000000000000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077" name="圆形">
              <a:extLst>
                <a:ext uri="{FF2B5EF4-FFF2-40B4-BE49-F238E27FC236}">
                  <a16:creationId xmlns:a16="http://schemas.microsoft.com/office/drawing/2014/main" id="{0107B533-3E1F-0631-F24C-5ED6B7750986}"/>
                </a:ext>
              </a:extLst>
            </p:cNvPr>
            <p:cNvSpPr/>
            <p:nvPr/>
          </p:nvSpPr>
          <p:spPr>
            <a:xfrm>
              <a:off x="1845442" y="3807307"/>
              <a:ext cx="270525" cy="262664"/>
            </a:xfrm>
            <a:prstGeom prst="ellipse">
              <a:avLst/>
            </a:prstGeom>
            <a:solidFill>
              <a:srgbClr val="C7000B"/>
            </a:solidFill>
            <a:ln w="3175" cap="flat">
              <a:solidFill>
                <a:srgbClr val="FFFFFF"/>
              </a:solidFill>
              <a:miter lim="400000"/>
            </a:ln>
            <a:effectLst/>
          </p:spPr>
          <p:txBody>
            <a:bodyPr wrap="square" lIns="15044" tIns="15044" rIns="15044" bIns="15044" numCol="1" anchor="ctr">
              <a:noAutofit/>
            </a:bodyPr>
            <a:lstStyle/>
            <a:p>
              <a:pPr marL="0" marR="0" lvl="0" indent="0" algn="l" defTabSz="244531" rtl="0" eaLnBrk="1" fontAlgn="auto" latinLnBrk="0" hangingPunct="1">
                <a:buClrTx/>
                <a:buSzTx/>
                <a:buFontTx/>
                <a:buNone/>
                <a:tabLst/>
                <a:defRPr sz="3600" b="1">
                  <a:solidFill>
                    <a:srgbClr val="000000"/>
                  </a:solidFill>
                </a:defRPr>
              </a:pP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</p:grpSp>
      <p:grpSp>
        <p:nvGrpSpPr>
          <p:cNvPr id="2078" name="成组">
            <a:extLst>
              <a:ext uri="{FF2B5EF4-FFF2-40B4-BE49-F238E27FC236}">
                <a16:creationId xmlns:a16="http://schemas.microsoft.com/office/drawing/2014/main" id="{FA730905-6D51-BEDD-DF6C-E30295707E10}"/>
              </a:ext>
            </a:extLst>
          </p:cNvPr>
          <p:cNvGrpSpPr/>
          <p:nvPr/>
        </p:nvGrpSpPr>
        <p:grpSpPr>
          <a:xfrm>
            <a:off x="10538022" y="3446541"/>
            <a:ext cx="343509" cy="363659"/>
            <a:chOff x="0" y="0"/>
            <a:chExt cx="2854155" cy="2899070"/>
          </a:xfrm>
        </p:grpSpPr>
        <p:sp>
          <p:nvSpPr>
            <p:cNvPr id="2079" name="线条">
              <a:extLst>
                <a:ext uri="{FF2B5EF4-FFF2-40B4-BE49-F238E27FC236}">
                  <a16:creationId xmlns:a16="http://schemas.microsoft.com/office/drawing/2014/main" id="{9B568F75-E13F-7C65-7089-093DDA8A6640}"/>
                </a:ext>
              </a:extLst>
            </p:cNvPr>
            <p:cNvSpPr/>
            <p:nvPr/>
          </p:nvSpPr>
          <p:spPr>
            <a:xfrm>
              <a:off x="0" y="1461070"/>
              <a:ext cx="967280" cy="2"/>
            </a:xfrm>
            <a:prstGeom prst="line">
              <a:avLst/>
            </a:prstGeom>
            <a:noFill/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0970" tIns="10970" rIns="10970" bIns="10970" numCol="1" anchor="t">
              <a:noAutofit/>
            </a:bodyPr>
            <a:lstStyle/>
            <a:p>
              <a:pPr marL="0" marR="0" lvl="0" indent="0" algn="l" defTabSz="722290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2080" name="线条">
              <a:extLst>
                <a:ext uri="{FF2B5EF4-FFF2-40B4-BE49-F238E27FC236}">
                  <a16:creationId xmlns:a16="http://schemas.microsoft.com/office/drawing/2014/main" id="{8004A6A8-DADA-926A-51C8-DC10C80BD7EF}"/>
                </a:ext>
              </a:extLst>
            </p:cNvPr>
            <p:cNvSpPr/>
            <p:nvPr/>
          </p:nvSpPr>
          <p:spPr>
            <a:xfrm>
              <a:off x="1886876" y="1461070"/>
              <a:ext cx="967281" cy="2"/>
            </a:xfrm>
            <a:prstGeom prst="line">
              <a:avLst/>
            </a:prstGeom>
            <a:noFill/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0970" tIns="10970" rIns="10970" bIns="10970" numCol="1" anchor="t">
              <a:noAutofit/>
            </a:bodyPr>
            <a:lstStyle/>
            <a:p>
              <a:pPr marL="0" marR="0" lvl="0" indent="0" algn="l" defTabSz="722290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2081" name="线条">
              <a:extLst>
                <a:ext uri="{FF2B5EF4-FFF2-40B4-BE49-F238E27FC236}">
                  <a16:creationId xmlns:a16="http://schemas.microsoft.com/office/drawing/2014/main" id="{5608F6DF-2A6C-FF35-B773-79A8C37753AC}"/>
                </a:ext>
              </a:extLst>
            </p:cNvPr>
            <p:cNvSpPr/>
            <p:nvPr/>
          </p:nvSpPr>
          <p:spPr>
            <a:xfrm flipV="1">
              <a:off x="1430479" y="1931792"/>
              <a:ext cx="2" cy="967280"/>
            </a:xfrm>
            <a:prstGeom prst="line">
              <a:avLst/>
            </a:prstGeom>
            <a:noFill/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0970" tIns="10970" rIns="10970" bIns="10970" numCol="1" anchor="t">
              <a:noAutofit/>
            </a:bodyPr>
            <a:lstStyle/>
            <a:p>
              <a:pPr marL="0" marR="0" lvl="0" indent="0" algn="l" defTabSz="722290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2082" name="线条">
              <a:extLst>
                <a:ext uri="{FF2B5EF4-FFF2-40B4-BE49-F238E27FC236}">
                  <a16:creationId xmlns:a16="http://schemas.microsoft.com/office/drawing/2014/main" id="{8879FF23-0F2C-FAD7-624A-12CA8507E8DB}"/>
                </a:ext>
              </a:extLst>
            </p:cNvPr>
            <p:cNvSpPr/>
            <p:nvPr/>
          </p:nvSpPr>
          <p:spPr>
            <a:xfrm flipV="1">
              <a:off x="1430479" y="0"/>
              <a:ext cx="2" cy="967280"/>
            </a:xfrm>
            <a:prstGeom prst="line">
              <a:avLst/>
            </a:prstGeom>
            <a:noFill/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0970" tIns="10970" rIns="10970" bIns="10970" numCol="1" anchor="t">
              <a:noAutofit/>
            </a:bodyPr>
            <a:lstStyle/>
            <a:p>
              <a:pPr marL="0" marR="0" lvl="0" indent="0" algn="l" defTabSz="722290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2083" name="形状">
              <a:extLst>
                <a:ext uri="{FF2B5EF4-FFF2-40B4-BE49-F238E27FC236}">
                  <a16:creationId xmlns:a16="http://schemas.microsoft.com/office/drawing/2014/main" id="{7125B1BF-0429-B0EA-E19B-85660F44E9F9}"/>
                </a:ext>
              </a:extLst>
            </p:cNvPr>
            <p:cNvSpPr/>
            <p:nvPr/>
          </p:nvSpPr>
          <p:spPr>
            <a:xfrm>
              <a:off x="496821" y="527414"/>
              <a:ext cx="1867313" cy="186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699"/>
                  </a:moveTo>
                  <a:cubicBezTo>
                    <a:pt x="134" y="8005"/>
                    <a:pt x="335" y="7322"/>
                    <a:pt x="604" y="6660"/>
                  </a:cubicBezTo>
                  <a:cubicBezTo>
                    <a:pt x="1142" y="5336"/>
                    <a:pt x="1947" y="4095"/>
                    <a:pt x="3021" y="3021"/>
                  </a:cubicBezTo>
                  <a:cubicBezTo>
                    <a:pt x="4095" y="1947"/>
                    <a:pt x="5336" y="1142"/>
                    <a:pt x="6660" y="604"/>
                  </a:cubicBezTo>
                  <a:cubicBezTo>
                    <a:pt x="7322" y="335"/>
                    <a:pt x="8005" y="134"/>
                    <a:pt x="8699" y="0"/>
                  </a:cubicBezTo>
                  <a:moveTo>
                    <a:pt x="12901" y="0"/>
                  </a:moveTo>
                  <a:cubicBezTo>
                    <a:pt x="13595" y="134"/>
                    <a:pt x="14278" y="335"/>
                    <a:pt x="14940" y="604"/>
                  </a:cubicBezTo>
                  <a:cubicBezTo>
                    <a:pt x="16264" y="1142"/>
                    <a:pt x="17505" y="1947"/>
                    <a:pt x="18579" y="3021"/>
                  </a:cubicBezTo>
                  <a:cubicBezTo>
                    <a:pt x="19653" y="4095"/>
                    <a:pt x="20458" y="5336"/>
                    <a:pt x="20996" y="6660"/>
                  </a:cubicBezTo>
                  <a:cubicBezTo>
                    <a:pt x="21265" y="7322"/>
                    <a:pt x="21466" y="8005"/>
                    <a:pt x="21600" y="8699"/>
                  </a:cubicBezTo>
                  <a:moveTo>
                    <a:pt x="21600" y="12901"/>
                  </a:moveTo>
                  <a:cubicBezTo>
                    <a:pt x="21466" y="13595"/>
                    <a:pt x="21265" y="14278"/>
                    <a:pt x="20996" y="14940"/>
                  </a:cubicBezTo>
                  <a:cubicBezTo>
                    <a:pt x="20458" y="16264"/>
                    <a:pt x="19653" y="17505"/>
                    <a:pt x="18579" y="18579"/>
                  </a:cubicBezTo>
                  <a:cubicBezTo>
                    <a:pt x="17505" y="19653"/>
                    <a:pt x="16264" y="20458"/>
                    <a:pt x="14940" y="20996"/>
                  </a:cubicBezTo>
                  <a:cubicBezTo>
                    <a:pt x="14278" y="21265"/>
                    <a:pt x="13595" y="21466"/>
                    <a:pt x="12901" y="21600"/>
                  </a:cubicBezTo>
                  <a:moveTo>
                    <a:pt x="8699" y="21600"/>
                  </a:moveTo>
                  <a:cubicBezTo>
                    <a:pt x="8005" y="21466"/>
                    <a:pt x="7322" y="21265"/>
                    <a:pt x="6660" y="20996"/>
                  </a:cubicBezTo>
                  <a:cubicBezTo>
                    <a:pt x="5336" y="20458"/>
                    <a:pt x="4095" y="19653"/>
                    <a:pt x="3021" y="18579"/>
                  </a:cubicBezTo>
                  <a:cubicBezTo>
                    <a:pt x="1947" y="17505"/>
                    <a:pt x="1142" y="16264"/>
                    <a:pt x="604" y="14940"/>
                  </a:cubicBezTo>
                  <a:cubicBezTo>
                    <a:pt x="335" y="14278"/>
                    <a:pt x="134" y="13595"/>
                    <a:pt x="0" y="12901"/>
                  </a:cubicBezTo>
                </a:path>
              </a:pathLst>
            </a:custGeom>
            <a:noFill/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5044" tIns="15044" rIns="15044" bIns="15044" numCol="1" anchor="ctr">
              <a:noAutofit/>
            </a:bodyPr>
            <a:lstStyle/>
            <a:p>
              <a:pPr marL="0" marR="0" lvl="0" indent="0" algn="l" defTabSz="244531" rtl="0" eaLnBrk="1" fontAlgn="auto" latinLnBrk="0" hangingPunct="1">
                <a:buClrTx/>
                <a:buSzTx/>
                <a:buFontTx/>
                <a:buNone/>
                <a:tabLst/>
                <a:defRPr sz="3600" b="1">
                  <a:solidFill>
                    <a:srgbClr val="000000"/>
                  </a:solidFill>
                </a:defRPr>
              </a:pPr>
              <a:endPara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2084" name="形状">
              <a:extLst>
                <a:ext uri="{FF2B5EF4-FFF2-40B4-BE49-F238E27FC236}">
                  <a16:creationId xmlns:a16="http://schemas.microsoft.com/office/drawing/2014/main" id="{97212D29-B593-C082-D016-43B8E667E4CB}"/>
                </a:ext>
              </a:extLst>
            </p:cNvPr>
            <p:cNvSpPr/>
            <p:nvPr/>
          </p:nvSpPr>
          <p:spPr>
            <a:xfrm>
              <a:off x="245076" y="231627"/>
              <a:ext cx="2370806" cy="2370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699"/>
                  </a:moveTo>
                  <a:cubicBezTo>
                    <a:pt x="134" y="8005"/>
                    <a:pt x="335" y="7322"/>
                    <a:pt x="604" y="6660"/>
                  </a:cubicBezTo>
                  <a:cubicBezTo>
                    <a:pt x="1142" y="5336"/>
                    <a:pt x="1947" y="4095"/>
                    <a:pt x="3021" y="3021"/>
                  </a:cubicBezTo>
                  <a:cubicBezTo>
                    <a:pt x="4095" y="1947"/>
                    <a:pt x="5336" y="1142"/>
                    <a:pt x="6660" y="604"/>
                  </a:cubicBezTo>
                  <a:cubicBezTo>
                    <a:pt x="7322" y="335"/>
                    <a:pt x="8005" y="134"/>
                    <a:pt x="8699" y="0"/>
                  </a:cubicBezTo>
                  <a:moveTo>
                    <a:pt x="12901" y="0"/>
                  </a:moveTo>
                  <a:cubicBezTo>
                    <a:pt x="13595" y="134"/>
                    <a:pt x="14278" y="335"/>
                    <a:pt x="14940" y="604"/>
                  </a:cubicBezTo>
                  <a:cubicBezTo>
                    <a:pt x="16264" y="1142"/>
                    <a:pt x="17505" y="1947"/>
                    <a:pt x="18579" y="3021"/>
                  </a:cubicBezTo>
                  <a:cubicBezTo>
                    <a:pt x="19653" y="4095"/>
                    <a:pt x="20458" y="5336"/>
                    <a:pt x="20996" y="6660"/>
                  </a:cubicBezTo>
                  <a:cubicBezTo>
                    <a:pt x="21265" y="7322"/>
                    <a:pt x="21466" y="8005"/>
                    <a:pt x="21600" y="8699"/>
                  </a:cubicBezTo>
                  <a:moveTo>
                    <a:pt x="21600" y="12901"/>
                  </a:moveTo>
                  <a:cubicBezTo>
                    <a:pt x="21466" y="13595"/>
                    <a:pt x="21265" y="14278"/>
                    <a:pt x="20996" y="14940"/>
                  </a:cubicBezTo>
                  <a:cubicBezTo>
                    <a:pt x="20458" y="16264"/>
                    <a:pt x="19653" y="17505"/>
                    <a:pt x="18579" y="18579"/>
                  </a:cubicBezTo>
                  <a:cubicBezTo>
                    <a:pt x="17505" y="19653"/>
                    <a:pt x="16264" y="20458"/>
                    <a:pt x="14940" y="20996"/>
                  </a:cubicBezTo>
                  <a:cubicBezTo>
                    <a:pt x="14278" y="21265"/>
                    <a:pt x="13595" y="21466"/>
                    <a:pt x="12901" y="21600"/>
                  </a:cubicBezTo>
                  <a:moveTo>
                    <a:pt x="8699" y="21600"/>
                  </a:moveTo>
                  <a:cubicBezTo>
                    <a:pt x="8005" y="21466"/>
                    <a:pt x="7322" y="21265"/>
                    <a:pt x="6660" y="20996"/>
                  </a:cubicBezTo>
                  <a:cubicBezTo>
                    <a:pt x="5336" y="20458"/>
                    <a:pt x="4095" y="19653"/>
                    <a:pt x="3021" y="18579"/>
                  </a:cubicBezTo>
                  <a:cubicBezTo>
                    <a:pt x="1947" y="17505"/>
                    <a:pt x="1142" y="16264"/>
                    <a:pt x="604" y="14940"/>
                  </a:cubicBezTo>
                  <a:cubicBezTo>
                    <a:pt x="335" y="14278"/>
                    <a:pt x="134" y="13595"/>
                    <a:pt x="0" y="12901"/>
                  </a:cubicBezTo>
                </a:path>
              </a:pathLst>
            </a:custGeom>
            <a:noFill/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5044" tIns="15044" rIns="15044" bIns="15044" numCol="1" anchor="ctr">
              <a:noAutofit/>
            </a:bodyPr>
            <a:lstStyle/>
            <a:p>
              <a:pPr marL="0" marR="0" lvl="0" indent="0" algn="l" defTabSz="244531" rtl="0" eaLnBrk="1" fontAlgn="auto" latinLnBrk="0" hangingPunct="1">
                <a:buClrTx/>
                <a:buSzTx/>
                <a:buFontTx/>
                <a:buNone/>
                <a:tabLst/>
                <a:defRPr sz="3600" b="1">
                  <a:solidFill>
                    <a:srgbClr val="000000"/>
                  </a:solidFill>
                </a:defRPr>
              </a:pPr>
              <a:endPara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2085" name="圆形">
              <a:extLst>
                <a:ext uri="{FF2B5EF4-FFF2-40B4-BE49-F238E27FC236}">
                  <a16:creationId xmlns:a16="http://schemas.microsoft.com/office/drawing/2014/main" id="{5964A2C7-D3B0-57E9-9345-39EE2F7F8BBF}"/>
                </a:ext>
              </a:extLst>
            </p:cNvPr>
            <p:cNvSpPr/>
            <p:nvPr/>
          </p:nvSpPr>
          <p:spPr>
            <a:xfrm>
              <a:off x="1364995" y="1384052"/>
              <a:ext cx="130968" cy="130969"/>
            </a:xfrm>
            <a:prstGeom prst="ellipse">
              <a:avLst/>
            </a:prstGeom>
            <a:solidFill>
              <a:srgbClr val="FFFFFF"/>
            </a:solidFill>
            <a:ln w="3175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5044" tIns="15044" rIns="15044" bIns="15044" numCol="1" anchor="ctr">
              <a:noAutofit/>
            </a:bodyPr>
            <a:lstStyle/>
            <a:p>
              <a:pPr marL="0" marR="0" lvl="0" indent="0" algn="l" defTabSz="244531" rtl="0" eaLnBrk="1" fontAlgn="auto" latinLnBrk="0" hangingPunct="1">
                <a:buClrTx/>
                <a:buSzTx/>
                <a:buFontTx/>
                <a:buNone/>
                <a:tabLst/>
                <a:defRPr sz="3600" b="1">
                  <a:solidFill>
                    <a:srgbClr val="000000"/>
                  </a:solidFill>
                </a:defRPr>
              </a:pPr>
              <a:endPara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</p:grpSp>
      <p:sp>
        <p:nvSpPr>
          <p:cNvPr id="2086" name="文本框 82">
            <a:extLst>
              <a:ext uri="{FF2B5EF4-FFF2-40B4-BE49-F238E27FC236}">
                <a16:creationId xmlns:a16="http://schemas.microsoft.com/office/drawing/2014/main" id="{B774EE17-2B2F-50F9-1486-55F90B47553F}"/>
              </a:ext>
            </a:extLst>
          </p:cNvPr>
          <p:cNvSpPr txBox="1"/>
          <p:nvPr/>
        </p:nvSpPr>
        <p:spPr>
          <a:xfrm>
            <a:off x="9980619" y="3824344"/>
            <a:ext cx="1483513" cy="49592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62684" tIns="62684" rIns="62684" bIns="62684" numCol="1" spcCol="38100" rtlCol="0" anchor="ctr">
            <a:noAutofit/>
          </a:bodyPr>
          <a:lstStyle/>
          <a:p>
            <a:pPr lvl="0" algn="ctr" defTabSz="3009542" hangingPunct="0">
              <a:defRPr/>
            </a:pPr>
            <a:r>
              <a:rPr lang="kk-KZ" sz="1100" b="1" dirty="0"/>
              <a:t>Точность распознавания</a:t>
            </a:r>
            <a:endParaRPr kumimoji="0" lang="en-US" altLang="zh-CN" sz="1100" b="1" i="0" u="none" strike="noStrike" kern="0" cap="none" spc="0" normalizeH="0" baseline="0" noProof="0" dirty="0">
              <a:ln>
                <a:noFill/>
              </a:ln>
              <a:solidFill>
                <a:srgbClr val="232424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  <a:sym typeface="Huawei Sans"/>
            </a:endParaRPr>
          </a:p>
        </p:txBody>
      </p:sp>
      <p:sp>
        <p:nvSpPr>
          <p:cNvPr id="2087" name="文本框 83">
            <a:extLst>
              <a:ext uri="{FF2B5EF4-FFF2-40B4-BE49-F238E27FC236}">
                <a16:creationId xmlns:a16="http://schemas.microsoft.com/office/drawing/2014/main" id="{772E6BAB-3551-83BB-2E6B-C08A764DB097}"/>
              </a:ext>
            </a:extLst>
          </p:cNvPr>
          <p:cNvSpPr txBox="1"/>
          <p:nvPr/>
        </p:nvSpPr>
        <p:spPr>
          <a:xfrm>
            <a:off x="10147756" y="5158543"/>
            <a:ext cx="1114697" cy="49592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62684" tIns="62684" rIns="62684" bIns="62684" numCol="1" spcCol="38100" rtlCol="0" anchor="ctr">
            <a:noAutofit/>
          </a:bodyPr>
          <a:lstStyle/>
          <a:p>
            <a:pPr lvl="0" algn="ctr" defTabSz="3009542" hangingPunct="0">
              <a:defRPr/>
            </a:pPr>
            <a:r>
              <a:rPr lang="kk-KZ" sz="1100" b="1" dirty="0"/>
              <a:t>Эффективность разработки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232424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2088" name="文本框 84">
            <a:extLst>
              <a:ext uri="{FF2B5EF4-FFF2-40B4-BE49-F238E27FC236}">
                <a16:creationId xmlns:a16="http://schemas.microsoft.com/office/drawing/2014/main" id="{61BEFDE4-022B-A4E5-4D97-16B066CDCC98}"/>
              </a:ext>
            </a:extLst>
          </p:cNvPr>
          <p:cNvSpPr txBox="1"/>
          <p:nvPr/>
        </p:nvSpPr>
        <p:spPr>
          <a:xfrm>
            <a:off x="9001863" y="4216669"/>
            <a:ext cx="622396" cy="37281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62684" tIns="62684" rIns="62684" bIns="62684" numCol="1" spcCol="38100" rtlCol="0" anchor="ctr">
            <a:noAutofit/>
          </a:bodyPr>
          <a:lstStyle/>
          <a:p>
            <a:pPr marL="0" marR="0" lvl="0" indent="0" algn="ctr" defTabSz="3009542" rtl="0" eaLnBrk="1" fontAlgn="auto" latinLnBrk="0" hangingPunct="0"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232424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Huawei Sans"/>
              </a:rPr>
              <a:t>30x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232424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  <a:sym typeface="Huawei Sans"/>
            </a:endParaRPr>
          </a:p>
        </p:txBody>
      </p:sp>
      <p:sp>
        <p:nvSpPr>
          <p:cNvPr id="2089" name="文本框 85">
            <a:extLst>
              <a:ext uri="{FF2B5EF4-FFF2-40B4-BE49-F238E27FC236}">
                <a16:creationId xmlns:a16="http://schemas.microsoft.com/office/drawing/2014/main" id="{1F29C51B-934A-A871-ED4F-C635A6909DDD}"/>
              </a:ext>
            </a:extLst>
          </p:cNvPr>
          <p:cNvSpPr txBox="1"/>
          <p:nvPr/>
        </p:nvSpPr>
        <p:spPr>
          <a:xfrm>
            <a:off x="10176701" y="4207525"/>
            <a:ext cx="1065136" cy="37281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62684" tIns="62684" rIns="62684" bIns="62684" numCol="1" spcCol="38100" rtlCol="0" anchor="ctr">
            <a:noAutofit/>
          </a:bodyPr>
          <a:lstStyle/>
          <a:p>
            <a:pPr marL="0" marR="0" lvl="0" indent="0" algn="ctr" defTabSz="3009542" rtl="0" eaLnBrk="1" fontAlgn="auto" latinLnBrk="0" hangingPunct="0"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232424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Huawei Sans"/>
              </a:rPr>
              <a:t>18.4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232424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Huawei Sans"/>
              </a:rPr>
              <a:t>％</a:t>
            </a:r>
          </a:p>
        </p:txBody>
      </p:sp>
      <p:sp>
        <p:nvSpPr>
          <p:cNvPr id="2090" name="文本框 86">
            <a:extLst>
              <a:ext uri="{FF2B5EF4-FFF2-40B4-BE49-F238E27FC236}">
                <a16:creationId xmlns:a16="http://schemas.microsoft.com/office/drawing/2014/main" id="{AE953010-79A3-B0C7-900F-9A8F0060AB07}"/>
              </a:ext>
            </a:extLst>
          </p:cNvPr>
          <p:cNvSpPr txBox="1"/>
          <p:nvPr/>
        </p:nvSpPr>
        <p:spPr>
          <a:xfrm>
            <a:off x="8786279" y="5532007"/>
            <a:ext cx="656087" cy="34203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62684" tIns="62684" rIns="62684" bIns="62684" numCol="1" spcCol="38100" rtlCol="0" anchor="ctr">
            <a:noAutofit/>
          </a:bodyPr>
          <a:lstStyle/>
          <a:p>
            <a:pPr marL="0" marR="0" lvl="0" indent="0" algn="ctr" defTabSz="3009542" rtl="0" eaLnBrk="1" fontAlgn="auto" latinLnBrk="0" hangingPunct="0"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232424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Huawei Sans"/>
              </a:rPr>
              <a:t>20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232424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  <a:sym typeface="Huawei Sans"/>
            </a:endParaRPr>
          </a:p>
        </p:txBody>
      </p:sp>
      <p:sp>
        <p:nvSpPr>
          <p:cNvPr id="2091" name="箭头 11">
            <a:extLst>
              <a:ext uri="{FF2B5EF4-FFF2-40B4-BE49-F238E27FC236}">
                <a16:creationId xmlns:a16="http://schemas.microsoft.com/office/drawing/2014/main" id="{113C8622-058E-2214-E840-AFE75934E6E1}"/>
              </a:ext>
            </a:extLst>
          </p:cNvPr>
          <p:cNvSpPr/>
          <p:nvPr/>
        </p:nvSpPr>
        <p:spPr>
          <a:xfrm>
            <a:off x="9305020" y="5610339"/>
            <a:ext cx="229127" cy="179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C7000B"/>
          </a:solidFill>
          <a:ln w="3175">
            <a:miter lim="400000"/>
          </a:ln>
        </p:spPr>
        <p:txBody>
          <a:bodyPr lIns="15044" tIns="15044" rIns="15044" bIns="15044" anchor="ctr">
            <a:noAutofit/>
          </a:bodyPr>
          <a:lstStyle/>
          <a:p>
            <a:pPr marL="0" marR="0" lvl="0" indent="0" algn="l" defTabSz="244531" rtl="0" eaLnBrk="1" fontAlgn="auto" latinLnBrk="0" hangingPunct="1">
              <a:buClrTx/>
              <a:buSzTx/>
              <a:buFontTx/>
              <a:buNone/>
              <a:tabLst/>
              <a:defRPr sz="3600" b="1">
                <a:solidFill>
                  <a:srgbClr val="000000"/>
                </a:solidFill>
              </a:defRPr>
            </a:pP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2092" name="文本框 88">
            <a:extLst>
              <a:ext uri="{FF2B5EF4-FFF2-40B4-BE49-F238E27FC236}">
                <a16:creationId xmlns:a16="http://schemas.microsoft.com/office/drawing/2014/main" id="{1C307EA0-E0D2-85F0-3194-362CC207135C}"/>
              </a:ext>
            </a:extLst>
          </p:cNvPr>
          <p:cNvSpPr txBox="1"/>
          <p:nvPr/>
        </p:nvSpPr>
        <p:spPr>
          <a:xfrm>
            <a:off x="9423355" y="5518935"/>
            <a:ext cx="544770" cy="34203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62684" tIns="62684" rIns="62684" bIns="62684" numCol="1" spcCol="38100" rtlCol="0" anchor="ctr">
            <a:noAutofit/>
          </a:bodyPr>
          <a:lstStyle/>
          <a:p>
            <a:pPr marL="0" marR="0" lvl="0" indent="0" algn="ctr" defTabSz="3009542" rtl="0" eaLnBrk="1" fontAlgn="auto" latinLnBrk="0" hangingPunct="0"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232424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Huawei Sans"/>
              </a:rPr>
              <a:t>1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232424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  <a:sym typeface="Huawei Sans"/>
            </a:endParaRPr>
          </a:p>
        </p:txBody>
      </p:sp>
      <p:sp>
        <p:nvSpPr>
          <p:cNvPr id="2093" name="文本框 89">
            <a:extLst>
              <a:ext uri="{FF2B5EF4-FFF2-40B4-BE49-F238E27FC236}">
                <a16:creationId xmlns:a16="http://schemas.microsoft.com/office/drawing/2014/main" id="{1D066315-BF0F-477E-4CF9-B50AA1D9D121}"/>
              </a:ext>
            </a:extLst>
          </p:cNvPr>
          <p:cNvSpPr txBox="1"/>
          <p:nvPr/>
        </p:nvSpPr>
        <p:spPr>
          <a:xfrm>
            <a:off x="10389950" y="5565929"/>
            <a:ext cx="622396" cy="37281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62684" tIns="62684" rIns="62684" bIns="62684" numCol="1" spcCol="38100" rtlCol="0" anchor="ctr">
            <a:noAutofit/>
          </a:bodyPr>
          <a:lstStyle/>
          <a:p>
            <a:pPr marL="0" marR="0" lvl="0" indent="0" algn="ctr" defTabSz="3009542" rtl="0" eaLnBrk="1" fontAlgn="auto" latinLnBrk="0" hangingPunct="0"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232424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Huawei Sans"/>
              </a:rPr>
              <a:t>10x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232424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  <a:sym typeface="Huawei Sans"/>
            </a:endParaRPr>
          </a:p>
        </p:txBody>
      </p:sp>
      <p:pic>
        <p:nvPicPr>
          <p:cNvPr id="2094" name="摄图网_401277472_向上箭头（非企业商用）.png" descr="摄图网_401277472_向上箭头（非企业商用）.png">
            <a:extLst>
              <a:ext uri="{FF2B5EF4-FFF2-40B4-BE49-F238E27FC236}">
                <a16:creationId xmlns:a16="http://schemas.microsoft.com/office/drawing/2014/main" id="{3D58BF11-85FB-9AE8-C003-F32954445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480080" y="4285158"/>
            <a:ext cx="243374" cy="253658"/>
          </a:xfrm>
          <a:prstGeom prst="rect">
            <a:avLst/>
          </a:prstGeom>
          <a:ln w="3175">
            <a:miter lim="400000"/>
          </a:ln>
        </p:spPr>
      </p:pic>
      <p:pic>
        <p:nvPicPr>
          <p:cNvPr id="2095" name="摄图网_401277472_向上箭头（非企业商用）.png" descr="摄图网_401277472_向上箭头（非企业商用）.png">
            <a:extLst>
              <a:ext uri="{FF2B5EF4-FFF2-40B4-BE49-F238E27FC236}">
                <a16:creationId xmlns:a16="http://schemas.microsoft.com/office/drawing/2014/main" id="{B1F2BDE7-2926-D696-CE5D-B3457B2CF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963722" y="4265125"/>
            <a:ext cx="243374" cy="253658"/>
          </a:xfrm>
          <a:prstGeom prst="rect">
            <a:avLst/>
          </a:prstGeom>
          <a:ln w="3175">
            <a:miter lim="400000"/>
          </a:ln>
        </p:spPr>
      </p:pic>
      <p:pic>
        <p:nvPicPr>
          <p:cNvPr id="2096" name="摄图网_401277472_向上箭头（非企业商用）.png" descr="摄图网_401277472_向上箭头（非企业商用）.png">
            <a:extLst>
              <a:ext uri="{FF2B5EF4-FFF2-40B4-BE49-F238E27FC236}">
                <a16:creationId xmlns:a16="http://schemas.microsoft.com/office/drawing/2014/main" id="{89F6A913-1505-BBFB-D489-FD765B179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847754" y="5637781"/>
            <a:ext cx="243374" cy="253658"/>
          </a:xfrm>
          <a:prstGeom prst="rect">
            <a:avLst/>
          </a:prstGeom>
          <a:ln w="3175">
            <a:miter lim="400000"/>
          </a:ln>
        </p:spPr>
      </p:pic>
      <p:sp>
        <p:nvSpPr>
          <p:cNvPr id="2097" name="文本框 362">
            <a:extLst>
              <a:ext uri="{FF2B5EF4-FFF2-40B4-BE49-F238E27FC236}">
                <a16:creationId xmlns:a16="http://schemas.microsoft.com/office/drawing/2014/main" id="{07A66E1E-A517-1C29-DD7B-0B1048804F8C}"/>
              </a:ext>
            </a:extLst>
          </p:cNvPr>
          <p:cNvSpPr txBox="1"/>
          <p:nvPr/>
        </p:nvSpPr>
        <p:spPr>
          <a:xfrm>
            <a:off x="8795423" y="5225229"/>
            <a:ext cx="1109455" cy="28817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62684" tIns="62684" rIns="62684" bIns="62684" numCol="1" spcCol="38100" rtlCol="0" anchor="ctr">
            <a:noAutofit/>
          </a:bodyPr>
          <a:lstStyle/>
          <a:p>
            <a:pPr lvl="0" algn="ctr" defTabSz="3009542" hangingPunct="0">
              <a:defRPr/>
            </a:pPr>
            <a:r>
              <a:rPr lang="kk-KZ" sz="1100" b="1" dirty="0"/>
              <a:t>Используемые модели</a:t>
            </a:r>
            <a:endParaRPr kumimoji="0" sz="1100" b="1" i="0" u="none" strike="noStrike" kern="1200" cap="none" spc="0" normalizeH="0" baseline="0" noProof="0" dirty="0">
              <a:ln>
                <a:noFill/>
              </a:ln>
              <a:solidFill>
                <a:srgbClr val="232424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pic>
        <p:nvPicPr>
          <p:cNvPr id="2127" name="图片 5">
            <a:extLst>
              <a:ext uri="{FF2B5EF4-FFF2-40B4-BE49-F238E27FC236}">
                <a16:creationId xmlns:a16="http://schemas.microsoft.com/office/drawing/2014/main" id="{B2DA228E-85FC-4C62-C519-D4B16DAAC2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06"/>
          <a:stretch/>
        </p:blipFill>
        <p:spPr>
          <a:xfrm>
            <a:off x="2632695" y="4971032"/>
            <a:ext cx="2048936" cy="1166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28" name="图片 6">
            <a:extLst>
              <a:ext uri="{FF2B5EF4-FFF2-40B4-BE49-F238E27FC236}">
                <a16:creationId xmlns:a16="http://schemas.microsoft.com/office/drawing/2014/main" id="{58BCC4E9-E96C-FEA1-1694-A06D7BE5DE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2" r="3944" b="423"/>
          <a:stretch/>
        </p:blipFill>
        <p:spPr>
          <a:xfrm>
            <a:off x="440755" y="4969008"/>
            <a:ext cx="2053542" cy="1168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29" name="组合 20">
            <a:extLst>
              <a:ext uri="{FF2B5EF4-FFF2-40B4-BE49-F238E27FC236}">
                <a16:creationId xmlns:a16="http://schemas.microsoft.com/office/drawing/2014/main" id="{74E01FF8-8F38-9979-A0CC-CAD42654B964}"/>
              </a:ext>
            </a:extLst>
          </p:cNvPr>
          <p:cNvGrpSpPr/>
          <p:nvPr/>
        </p:nvGrpSpPr>
        <p:grpSpPr>
          <a:xfrm>
            <a:off x="440755" y="2296787"/>
            <a:ext cx="4240876" cy="3320574"/>
            <a:chOff x="869222" y="2182331"/>
            <a:chExt cx="4240876" cy="3320574"/>
          </a:xfrm>
        </p:grpSpPr>
        <p:sp>
          <p:nvSpPr>
            <p:cNvPr id="2130" name="矩形 3">
              <a:extLst>
                <a:ext uri="{FF2B5EF4-FFF2-40B4-BE49-F238E27FC236}">
                  <a16:creationId xmlns:a16="http://schemas.microsoft.com/office/drawing/2014/main" id="{8A97DF5F-BF37-591F-6E04-6C7956D4213C}"/>
                </a:ext>
              </a:extLst>
            </p:cNvPr>
            <p:cNvSpPr/>
            <p:nvPr/>
          </p:nvSpPr>
          <p:spPr>
            <a:xfrm>
              <a:off x="879078" y="2210634"/>
              <a:ext cx="4231020" cy="1268285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78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pic>
          <p:nvPicPr>
            <p:cNvPr id="2131" name="图片 4">
              <a:extLst>
                <a:ext uri="{FF2B5EF4-FFF2-40B4-BE49-F238E27FC236}">
                  <a16:creationId xmlns:a16="http://schemas.microsoft.com/office/drawing/2014/main" id="{4F93958C-96FF-CD11-5761-2C249C184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02"/>
            <a:stretch/>
          </p:blipFill>
          <p:spPr>
            <a:xfrm>
              <a:off x="3415196" y="2182331"/>
              <a:ext cx="1047558" cy="641790"/>
            </a:xfrm>
            <a:prstGeom prst="rect">
              <a:avLst/>
            </a:prstGeom>
          </p:spPr>
        </p:pic>
        <p:pic>
          <p:nvPicPr>
            <p:cNvPr id="2132" name="图片 7">
              <a:extLst>
                <a:ext uri="{FF2B5EF4-FFF2-40B4-BE49-F238E27FC236}">
                  <a16:creationId xmlns:a16="http://schemas.microsoft.com/office/drawing/2014/main" id="{586CCD4B-506F-CCF2-4BAE-D3EFCBB23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828" y="3590912"/>
              <a:ext cx="2048936" cy="10952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133" name="图片 8">
              <a:extLst>
                <a:ext uri="{FF2B5EF4-FFF2-40B4-BE49-F238E27FC236}">
                  <a16:creationId xmlns:a16="http://schemas.microsoft.com/office/drawing/2014/main" id="{DE7BFE50-A1FA-41ED-21BE-82CD3F3B5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92" t="46957" r="31045" b="15512"/>
            <a:stretch/>
          </p:blipFill>
          <p:spPr>
            <a:xfrm>
              <a:off x="3061162" y="3590912"/>
              <a:ext cx="2048936" cy="10952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134" name="流程图: 手动操作 13">
              <a:extLst>
                <a:ext uri="{FF2B5EF4-FFF2-40B4-BE49-F238E27FC236}">
                  <a16:creationId xmlns:a16="http://schemas.microsoft.com/office/drawing/2014/main" id="{9341E85F-7ACD-4095-A4DE-50DF9B469159}"/>
                </a:ext>
              </a:extLst>
            </p:cNvPr>
            <p:cNvSpPr/>
            <p:nvPr/>
          </p:nvSpPr>
          <p:spPr>
            <a:xfrm rot="16200000">
              <a:off x="2513301" y="1900627"/>
              <a:ext cx="507777" cy="185685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4768"/>
                <a:gd name="connsiteY0" fmla="*/ 453 h 10000"/>
                <a:gd name="connsiteX1" fmla="*/ 14768 w 14768"/>
                <a:gd name="connsiteY1" fmla="*/ 0 h 10000"/>
                <a:gd name="connsiteX2" fmla="*/ 12768 w 14768"/>
                <a:gd name="connsiteY2" fmla="*/ 10000 h 10000"/>
                <a:gd name="connsiteX3" fmla="*/ 6768 w 14768"/>
                <a:gd name="connsiteY3" fmla="*/ 10000 h 10000"/>
                <a:gd name="connsiteX4" fmla="*/ 0 w 14768"/>
                <a:gd name="connsiteY4" fmla="*/ 453 h 10000"/>
                <a:gd name="connsiteX0" fmla="*/ 0 w 13536"/>
                <a:gd name="connsiteY0" fmla="*/ 77 h 9624"/>
                <a:gd name="connsiteX1" fmla="*/ 13536 w 13536"/>
                <a:gd name="connsiteY1" fmla="*/ 0 h 9624"/>
                <a:gd name="connsiteX2" fmla="*/ 12768 w 13536"/>
                <a:gd name="connsiteY2" fmla="*/ 9624 h 9624"/>
                <a:gd name="connsiteX3" fmla="*/ 6768 w 13536"/>
                <a:gd name="connsiteY3" fmla="*/ 9624 h 9624"/>
                <a:gd name="connsiteX4" fmla="*/ 0 w 13536"/>
                <a:gd name="connsiteY4" fmla="*/ 77 h 9624"/>
                <a:gd name="connsiteX0" fmla="*/ 0 w 11758"/>
                <a:gd name="connsiteY0" fmla="*/ 80 h 10058"/>
                <a:gd name="connsiteX1" fmla="*/ 10000 w 11758"/>
                <a:gd name="connsiteY1" fmla="*/ 0 h 10058"/>
                <a:gd name="connsiteX2" fmla="*/ 11758 w 11758"/>
                <a:gd name="connsiteY2" fmla="*/ 10058 h 10058"/>
                <a:gd name="connsiteX3" fmla="*/ 5000 w 11758"/>
                <a:gd name="connsiteY3" fmla="*/ 10000 h 10058"/>
                <a:gd name="connsiteX4" fmla="*/ 0 w 11758"/>
                <a:gd name="connsiteY4" fmla="*/ 80 h 10058"/>
                <a:gd name="connsiteX0" fmla="*/ 0 w 11758"/>
                <a:gd name="connsiteY0" fmla="*/ 80 h 10095"/>
                <a:gd name="connsiteX1" fmla="*/ 10000 w 11758"/>
                <a:gd name="connsiteY1" fmla="*/ 0 h 10095"/>
                <a:gd name="connsiteX2" fmla="*/ 11758 w 11758"/>
                <a:gd name="connsiteY2" fmla="*/ 10058 h 10095"/>
                <a:gd name="connsiteX3" fmla="*/ 10327 w 11758"/>
                <a:gd name="connsiteY3" fmla="*/ 10095 h 10095"/>
                <a:gd name="connsiteX4" fmla="*/ 0 w 11758"/>
                <a:gd name="connsiteY4" fmla="*/ 80 h 10095"/>
                <a:gd name="connsiteX0" fmla="*/ 0 w 11758"/>
                <a:gd name="connsiteY0" fmla="*/ 457 h 10472"/>
                <a:gd name="connsiteX1" fmla="*/ 9870 w 11758"/>
                <a:gd name="connsiteY1" fmla="*/ 0 h 10472"/>
                <a:gd name="connsiteX2" fmla="*/ 11758 w 11758"/>
                <a:gd name="connsiteY2" fmla="*/ 10435 h 10472"/>
                <a:gd name="connsiteX3" fmla="*/ 10327 w 11758"/>
                <a:gd name="connsiteY3" fmla="*/ 10472 h 10472"/>
                <a:gd name="connsiteX4" fmla="*/ 0 w 11758"/>
                <a:gd name="connsiteY4" fmla="*/ 457 h 1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58" h="10472">
                  <a:moveTo>
                    <a:pt x="0" y="457"/>
                  </a:moveTo>
                  <a:lnTo>
                    <a:pt x="9870" y="0"/>
                  </a:lnTo>
                  <a:lnTo>
                    <a:pt x="11758" y="10435"/>
                  </a:lnTo>
                  <a:lnTo>
                    <a:pt x="10327" y="10472"/>
                  </a:lnTo>
                  <a:lnTo>
                    <a:pt x="0" y="457"/>
                  </a:lnTo>
                  <a:close/>
                </a:path>
              </a:pathLst>
            </a:custGeom>
            <a:gradFill>
              <a:gsLst>
                <a:gs pos="0">
                  <a:srgbClr val="4F81BD">
                    <a:lumMod val="5000"/>
                    <a:lumOff val="95000"/>
                  </a:srgbClr>
                </a:gs>
                <a:gs pos="61000">
                  <a:srgbClr val="4F81BD">
                    <a:lumMod val="45000"/>
                    <a:lumOff val="55000"/>
                  </a:srgbClr>
                </a:gs>
                <a:gs pos="100000">
                  <a:srgbClr val="4F81BD">
                    <a:lumMod val="45000"/>
                    <a:lumOff val="55000"/>
                  </a:srgbClr>
                </a:gs>
                <a:gs pos="100000">
                  <a:srgbClr val="4F81BD">
                    <a:lumMod val="30000"/>
                    <a:lumOff val="70000"/>
                  </a:srgbClr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1219444" rtl="0" eaLnBrk="1" fontAlgn="auto" latinLnBrk="0" hangingPunct="1"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pic>
          <p:nvPicPr>
            <p:cNvPr id="2135" name="图片 10">
              <a:extLst>
                <a:ext uri="{FF2B5EF4-FFF2-40B4-BE49-F238E27FC236}">
                  <a16:creationId xmlns:a16="http://schemas.microsoft.com/office/drawing/2014/main" id="{77C2142B-CA73-AA35-D0D0-2FD6FB218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82"/>
            <a:stretch/>
          </p:blipFill>
          <p:spPr>
            <a:xfrm>
              <a:off x="1617432" y="2634098"/>
              <a:ext cx="291940" cy="729735"/>
            </a:xfrm>
            <a:prstGeom prst="rect">
              <a:avLst/>
            </a:prstGeom>
          </p:spPr>
        </p:pic>
        <p:cxnSp>
          <p:nvCxnSpPr>
            <p:cNvPr id="2136" name="直接连接符 11">
              <a:extLst>
                <a:ext uri="{FF2B5EF4-FFF2-40B4-BE49-F238E27FC236}">
                  <a16:creationId xmlns:a16="http://schemas.microsoft.com/office/drawing/2014/main" id="{67C5642A-D929-E4BB-258E-E87CC080560E}"/>
                </a:ext>
              </a:extLst>
            </p:cNvPr>
            <p:cNvCxnSpPr/>
            <p:nvPr/>
          </p:nvCxnSpPr>
          <p:spPr>
            <a:xfrm flipV="1">
              <a:off x="1807973" y="2555470"/>
              <a:ext cx="1344847" cy="229552"/>
            </a:xfrm>
            <a:prstGeom prst="line">
              <a:avLst/>
            </a:prstGeom>
            <a:noFill/>
            <a:ln w="9525" cap="flat" cmpd="sng" algn="ctr">
              <a:solidFill>
                <a:schemeClr val="bg2">
                  <a:lumMod val="25000"/>
                </a:schemeClr>
              </a:solidFill>
              <a:prstDash val="solid"/>
            </a:ln>
            <a:effectLst/>
          </p:spPr>
        </p:cxnSp>
        <p:cxnSp>
          <p:nvCxnSpPr>
            <p:cNvPr id="2137" name="直接连接符 12">
              <a:extLst>
                <a:ext uri="{FF2B5EF4-FFF2-40B4-BE49-F238E27FC236}">
                  <a16:creationId xmlns:a16="http://schemas.microsoft.com/office/drawing/2014/main" id="{EB8B342B-6899-EAC8-4269-D4E409A31E09}"/>
                </a:ext>
              </a:extLst>
            </p:cNvPr>
            <p:cNvCxnSpPr/>
            <p:nvPr/>
          </p:nvCxnSpPr>
          <p:spPr>
            <a:xfrm flipV="1">
              <a:off x="1666455" y="2471886"/>
              <a:ext cx="1507585" cy="224314"/>
            </a:xfrm>
            <a:prstGeom prst="line">
              <a:avLst/>
            </a:prstGeom>
            <a:noFill/>
            <a:ln w="9525" cap="flat" cmpd="sng" algn="ctr">
              <a:solidFill>
                <a:schemeClr val="bg2">
                  <a:lumMod val="25000"/>
                </a:schemeClr>
              </a:solidFill>
              <a:prstDash val="solid"/>
            </a:ln>
            <a:effectLst/>
          </p:spPr>
        </p:cxnSp>
        <p:cxnSp>
          <p:nvCxnSpPr>
            <p:cNvPr id="2138" name="直接连接符 13">
              <a:extLst>
                <a:ext uri="{FF2B5EF4-FFF2-40B4-BE49-F238E27FC236}">
                  <a16:creationId xmlns:a16="http://schemas.microsoft.com/office/drawing/2014/main" id="{98761D5F-F413-730D-E92E-AC4A0FD3D3CE}"/>
                </a:ext>
              </a:extLst>
            </p:cNvPr>
            <p:cNvCxnSpPr/>
            <p:nvPr/>
          </p:nvCxnSpPr>
          <p:spPr>
            <a:xfrm flipV="1">
              <a:off x="1838764" y="2591598"/>
              <a:ext cx="1470792" cy="274507"/>
            </a:xfrm>
            <a:prstGeom prst="line">
              <a:avLst/>
            </a:prstGeom>
            <a:noFill/>
            <a:ln w="9525" cap="flat" cmpd="sng" algn="ctr">
              <a:solidFill>
                <a:schemeClr val="bg2">
                  <a:lumMod val="25000"/>
                </a:schemeClr>
              </a:solidFill>
              <a:prstDash val="solid"/>
            </a:ln>
            <a:effectLst/>
          </p:spPr>
        </p:cxnSp>
        <p:pic>
          <p:nvPicPr>
            <p:cNvPr id="2139" name="图片 14">
              <a:extLst>
                <a:ext uri="{FF2B5EF4-FFF2-40B4-BE49-F238E27FC236}">
                  <a16:creationId xmlns:a16="http://schemas.microsoft.com/office/drawing/2014/main" id="{CE39814D-539F-252B-C42F-AC012E1A3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82"/>
            <a:stretch/>
          </p:blipFill>
          <p:spPr>
            <a:xfrm>
              <a:off x="3096687" y="2428378"/>
              <a:ext cx="243660" cy="478075"/>
            </a:xfrm>
            <a:prstGeom prst="rect">
              <a:avLst/>
            </a:prstGeom>
          </p:spPr>
        </p:pic>
        <p:sp>
          <p:nvSpPr>
            <p:cNvPr id="2140" name="TextBox 74">
              <a:extLst>
                <a:ext uri="{FF2B5EF4-FFF2-40B4-BE49-F238E27FC236}">
                  <a16:creationId xmlns:a16="http://schemas.microsoft.com/office/drawing/2014/main" id="{4A156FF5-D8DD-1C5D-7C8C-79A709DF69E3}"/>
                </a:ext>
              </a:extLst>
            </p:cNvPr>
            <p:cNvSpPr txBox="1"/>
            <p:nvPr/>
          </p:nvSpPr>
          <p:spPr>
            <a:xfrm>
              <a:off x="3061162" y="3585789"/>
              <a:ext cx="1046227" cy="830997"/>
            </a:xfrm>
            <a:prstGeom prst="rect">
              <a:avLst/>
            </a:prstGeom>
            <a:solidFill>
              <a:schemeClr val="tx2">
                <a:lumMod val="85000"/>
              </a:schemeClr>
            </a:solidFill>
          </p:spPr>
          <p:txBody>
            <a:bodyPr wrap="square" lIns="0" rIns="0" rtlCol="0" anchor="ctr">
              <a:noAutofit/>
            </a:bodyPr>
            <a:lstStyle/>
            <a:p>
              <a:pPr lvl="0" algn="ctr">
                <a:defRPr/>
              </a:pPr>
              <a:r>
                <a:rPr lang="ru-RU" sz="1050" b="1" dirty="0">
                  <a:solidFill>
                    <a:srgbClr val="C00000"/>
                  </a:solidFill>
                </a:rPr>
                <a:t>Ослабленные жилы в заземляющем кабеле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41" name="TextBox 74">
              <a:extLst>
                <a:ext uri="{FF2B5EF4-FFF2-40B4-BE49-F238E27FC236}">
                  <a16:creationId xmlns:a16="http://schemas.microsoft.com/office/drawing/2014/main" id="{3B7F80A8-79BD-E235-190C-D973265737DD}"/>
                </a:ext>
              </a:extLst>
            </p:cNvPr>
            <p:cNvSpPr txBox="1"/>
            <p:nvPr/>
          </p:nvSpPr>
          <p:spPr>
            <a:xfrm>
              <a:off x="869222" y="3581194"/>
              <a:ext cx="1048824" cy="830997"/>
            </a:xfrm>
            <a:prstGeom prst="rect">
              <a:avLst/>
            </a:prstGeom>
            <a:solidFill>
              <a:schemeClr val="tx2">
                <a:lumMod val="85000"/>
              </a:schemeClr>
            </a:solidFill>
          </p:spPr>
          <p:txBody>
            <a:bodyPr wrap="square" lIns="0" rIns="0" rtlCol="0" anchor="ctr">
              <a:noAutofit/>
            </a:bodyPr>
            <a:lstStyle/>
            <a:p>
              <a:pPr lvl="0" algn="ctr">
                <a:defRPr/>
              </a:pPr>
              <a:r>
                <a:rPr lang="ru-RU" sz="1050" b="1" dirty="0">
                  <a:solidFill>
                    <a:srgbClr val="C00000"/>
                  </a:solidFill>
                </a:rPr>
                <a:t>Оборванные жилы в заземляющем кабеле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42" name="TextBox 74">
              <a:extLst>
                <a:ext uri="{FF2B5EF4-FFF2-40B4-BE49-F238E27FC236}">
                  <a16:creationId xmlns:a16="http://schemas.microsoft.com/office/drawing/2014/main" id="{1883D49B-5126-E1C4-6426-B9DD5F7356F2}"/>
                </a:ext>
              </a:extLst>
            </p:cNvPr>
            <p:cNvSpPr txBox="1"/>
            <p:nvPr/>
          </p:nvSpPr>
          <p:spPr>
            <a:xfrm>
              <a:off x="869222" y="4856574"/>
              <a:ext cx="1043542" cy="646331"/>
            </a:xfrm>
            <a:prstGeom prst="rect">
              <a:avLst/>
            </a:prstGeom>
            <a:solidFill>
              <a:schemeClr val="tx2">
                <a:lumMod val="85000"/>
              </a:schemeClr>
            </a:solidFill>
          </p:spPr>
          <p:txBody>
            <a:bodyPr wrap="square" lIns="0" rIns="0" rtlCol="0" anchor="ctr">
              <a:noAutofit/>
            </a:bodyPr>
            <a:lstStyle/>
            <a:p>
              <a:pPr lvl="0" algn="ctr">
                <a:defRPr/>
              </a:pPr>
              <a:r>
                <a:rPr kumimoji="0" lang="ru-RU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П</a:t>
              </a:r>
              <a:r>
                <a:rPr lang="kk-KZ" sz="1050" b="1" dirty="0">
                  <a:solidFill>
                    <a:srgbClr val="C00000"/>
                  </a:solidFill>
                </a:rPr>
                <a:t>овреждённое выравнивающее кольцо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43" name="TextBox 74">
              <a:extLst>
                <a:ext uri="{FF2B5EF4-FFF2-40B4-BE49-F238E27FC236}">
                  <a16:creationId xmlns:a16="http://schemas.microsoft.com/office/drawing/2014/main" id="{167C29FA-B923-A14A-DCB6-2E8CA847CCEC}"/>
                </a:ext>
              </a:extLst>
            </p:cNvPr>
            <p:cNvSpPr txBox="1"/>
            <p:nvPr/>
          </p:nvSpPr>
          <p:spPr>
            <a:xfrm>
              <a:off x="3056581" y="4852860"/>
              <a:ext cx="1369776" cy="646331"/>
            </a:xfrm>
            <a:prstGeom prst="rect">
              <a:avLst/>
            </a:prstGeom>
            <a:solidFill>
              <a:schemeClr val="tx2">
                <a:lumMod val="85000"/>
              </a:schemeClr>
            </a:solidFill>
          </p:spPr>
          <p:txBody>
            <a:bodyPr wrap="square" lIns="0" rIns="0" rtlCol="0" anchor="ctr">
              <a:noAutofit/>
            </a:bodyPr>
            <a:lstStyle/>
            <a:p>
              <a:pPr lvl="0" algn="ctr">
                <a:defRPr/>
              </a:pPr>
              <a:r>
                <a:rPr lang="kk-KZ" sz="1050" b="1" dirty="0">
                  <a:solidFill>
                    <a:srgbClr val="C00000"/>
                  </a:solidFill>
                </a:rPr>
                <a:t>Снятый или отсутствующий штифт</a:t>
              </a:r>
              <a:endPara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1655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49FA7-1001-3685-B783-4DF93097B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14114685-20AC-B1EA-3779-26A2BA1020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k-KZ" dirty="0"/>
              <a:t>ИИ-решения для нефтегазовой отрасли</a:t>
            </a:r>
            <a:endParaRPr b="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8">
            <a:extLst>
              <a:ext uri="{FF2B5EF4-FFF2-40B4-BE49-F238E27FC236}">
                <a16:creationId xmlns:a16="http://schemas.microsoft.com/office/drawing/2014/main" id="{30B44E3E-7212-371E-23D4-8FB0464A5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402" y="2127396"/>
            <a:ext cx="555116" cy="24050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algn="ctr"/>
            <a:r>
              <a:rPr lang="ru-RU" sz="1600" dirty="0"/>
              <a:t>Сопоставление проекта с физическим объектом</a:t>
            </a:r>
          </a:p>
        </p:txBody>
      </p:sp>
      <p:sp>
        <p:nvSpPr>
          <p:cNvPr id="5" name="AutoShape 28">
            <a:extLst>
              <a:ext uri="{FF2B5EF4-FFF2-40B4-BE49-F238E27FC236}">
                <a16:creationId xmlns:a16="http://schemas.microsoft.com/office/drawing/2014/main" id="{59B70516-0CC3-4B0D-E38D-2559BE3DE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2649" y="2128305"/>
            <a:ext cx="555116" cy="24050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algn="ctr"/>
            <a:r>
              <a:rPr lang="kk-KZ" sz="1600" dirty="0"/>
              <a:t>Подсказки по подземным трубопроводам</a:t>
            </a:r>
            <a:endParaRPr lang="ru-RU" sz="1600" dirty="0"/>
          </a:p>
        </p:txBody>
      </p:sp>
      <p:sp>
        <p:nvSpPr>
          <p:cNvPr id="6" name="AutoShape 28">
            <a:extLst>
              <a:ext uri="{FF2B5EF4-FFF2-40B4-BE49-F238E27FC236}">
                <a16:creationId xmlns:a16="http://schemas.microsoft.com/office/drawing/2014/main" id="{25F64C5A-A39E-D0F7-842E-A430AD6FE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7266" y="2134931"/>
            <a:ext cx="62087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algn="ctr"/>
            <a:r>
              <a:rPr lang="kk-KZ" sz="1600" dirty="0"/>
              <a:t>Указания по эксплуатации оборудования</a:t>
            </a:r>
            <a:endParaRPr lang="ru-RU" sz="1600" dirty="0"/>
          </a:p>
        </p:txBody>
      </p:sp>
      <p:sp>
        <p:nvSpPr>
          <p:cNvPr id="8" name="AutoShape 28">
            <a:extLst>
              <a:ext uri="{FF2B5EF4-FFF2-40B4-BE49-F238E27FC236}">
                <a16:creationId xmlns:a16="http://schemas.microsoft.com/office/drawing/2014/main" id="{A05EC58F-2A9D-B154-4629-AC3118420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0985" y="2148636"/>
            <a:ext cx="532443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ru-RU" sz="1600" dirty="0"/>
              <a:t>Инспекция объектов с использованием AR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9" name="AutoShape 28">
            <a:extLst>
              <a:ext uri="{FF2B5EF4-FFF2-40B4-BE49-F238E27FC236}">
                <a16:creationId xmlns:a16="http://schemas.microsoft.com/office/drawing/2014/main" id="{3EF66B29-0539-FB1F-071C-03438523A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2067" y="2201561"/>
            <a:ext cx="715922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ru-RU" sz="1600" dirty="0"/>
              <a:t>Передача экспертного опыта через AI-платформу CNPC E8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0" name="AutoShape 28">
            <a:extLst>
              <a:ext uri="{FF2B5EF4-FFF2-40B4-BE49-F238E27FC236}">
                <a16:creationId xmlns:a16="http://schemas.microsoft.com/office/drawing/2014/main" id="{F721EE48-50B4-5775-FAE5-976859BCE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2691" y="2162798"/>
            <a:ext cx="749941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ru-RU" sz="1600" dirty="0"/>
              <a:t>Определение уровня жидкости и сверка с эталоном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1" name="AutoShape 28">
            <a:extLst>
              <a:ext uri="{FF2B5EF4-FFF2-40B4-BE49-F238E27FC236}">
                <a16:creationId xmlns:a16="http://schemas.microsoft.com/office/drawing/2014/main" id="{A008D7A7-276C-5BD1-6116-23D9C8023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4625" y="2162798"/>
            <a:ext cx="532443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Отображение состояния счётчиков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2" name="AutoShape 28">
            <a:extLst>
              <a:ext uri="{FF2B5EF4-FFF2-40B4-BE49-F238E27FC236}">
                <a16:creationId xmlns:a16="http://schemas.microsoft.com/office/drawing/2014/main" id="{8587DB6C-C1EF-2ADD-F592-7F6405F40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4655" y="2201560"/>
            <a:ext cx="623714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Интеллектуальные подсказки и обучение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六边形 44">
            <a:extLst>
              <a:ext uri="{FF2B5EF4-FFF2-40B4-BE49-F238E27FC236}">
                <a16:creationId xmlns:a16="http://schemas.microsoft.com/office/drawing/2014/main" id="{52E7D3E1-E3C8-D174-A7DD-B08C30348D33}"/>
              </a:ext>
            </a:extLst>
          </p:cNvPr>
          <p:cNvSpPr/>
          <p:nvPr/>
        </p:nvSpPr>
        <p:spPr>
          <a:xfrm>
            <a:off x="3753222" y="1559117"/>
            <a:ext cx="3252074" cy="331845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kk-KZ" sz="1200" b="1" dirty="0">
                <a:solidFill>
                  <a:schemeClr val="tx1"/>
                </a:solidFill>
              </a:rPr>
              <a:t>Инспекция и техническое обслуживание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六边形 44">
            <a:extLst>
              <a:ext uri="{FF2B5EF4-FFF2-40B4-BE49-F238E27FC236}">
                <a16:creationId xmlns:a16="http://schemas.microsoft.com/office/drawing/2014/main" id="{267170F4-9324-0362-CE59-C730D79B00EA}"/>
              </a:ext>
            </a:extLst>
          </p:cNvPr>
          <p:cNvSpPr/>
          <p:nvPr/>
        </p:nvSpPr>
        <p:spPr>
          <a:xfrm>
            <a:off x="7023651" y="1578802"/>
            <a:ext cx="2797731" cy="319696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kk-KZ" sz="1200" b="1" dirty="0">
                <a:solidFill>
                  <a:schemeClr val="tx1"/>
                </a:solidFill>
              </a:rPr>
              <a:t>Управление знаниями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六边形 44">
            <a:extLst>
              <a:ext uri="{FF2B5EF4-FFF2-40B4-BE49-F238E27FC236}">
                <a16:creationId xmlns:a16="http://schemas.microsoft.com/office/drawing/2014/main" id="{DE856CA0-31F3-AB1B-2C26-D085C54B8AA2}"/>
              </a:ext>
            </a:extLst>
          </p:cNvPr>
          <p:cNvSpPr/>
          <p:nvPr/>
        </p:nvSpPr>
        <p:spPr>
          <a:xfrm>
            <a:off x="359271" y="1559117"/>
            <a:ext cx="3458877" cy="331845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kk-KZ" sz="1200" b="1" dirty="0">
                <a:solidFill>
                  <a:schemeClr val="tx1"/>
                </a:solidFill>
              </a:rPr>
              <a:t>Проектирование и строительство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4EE0A6BB-D3E4-62BB-07D9-D989CE94AAB3}"/>
              </a:ext>
            </a:extLst>
          </p:cNvPr>
          <p:cNvSpPr/>
          <p:nvPr/>
        </p:nvSpPr>
        <p:spPr>
          <a:xfrm>
            <a:off x="359271" y="1961124"/>
            <a:ext cx="3229819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9426FB3F-C53B-3B16-8D1A-A61B86C33A7A}"/>
              </a:ext>
            </a:extLst>
          </p:cNvPr>
          <p:cNvSpPr/>
          <p:nvPr/>
        </p:nvSpPr>
        <p:spPr>
          <a:xfrm>
            <a:off x="3753220" y="1960674"/>
            <a:ext cx="3106301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67BF29CA-778A-C5A4-40F4-C757F6E6B255}"/>
              </a:ext>
            </a:extLst>
          </p:cNvPr>
          <p:cNvSpPr/>
          <p:nvPr/>
        </p:nvSpPr>
        <p:spPr>
          <a:xfrm>
            <a:off x="7023651" y="1955452"/>
            <a:ext cx="2645332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86509B68-5923-D7A3-836C-8AC866C720ED}"/>
              </a:ext>
            </a:extLst>
          </p:cNvPr>
          <p:cNvSpPr/>
          <p:nvPr/>
        </p:nvSpPr>
        <p:spPr>
          <a:xfrm>
            <a:off x="7717481" y="4696702"/>
            <a:ext cx="1257672" cy="373676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lvl="0" algn="ctr" defTabSz="820727" hangingPunct="0">
              <a:defRPr/>
            </a:pPr>
            <a:r>
              <a:rPr lang="ru-RU" sz="1300" b="1" dirty="0">
                <a:solidFill>
                  <a:srgbClr val="C00000"/>
                </a:solidFill>
              </a:rPr>
              <a:t>3. </a:t>
            </a:r>
            <a:r>
              <a:rPr lang="en-US" sz="1300" b="1" dirty="0">
                <a:solidFill>
                  <a:srgbClr val="C00000"/>
                </a:solidFill>
              </a:rPr>
              <a:t>Knowledge Computing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02A9D0EB-B6A0-B054-3525-8D039A7621A3}"/>
              </a:ext>
            </a:extLst>
          </p:cNvPr>
          <p:cNvSpPr/>
          <p:nvPr/>
        </p:nvSpPr>
        <p:spPr>
          <a:xfrm>
            <a:off x="1156110" y="4703193"/>
            <a:ext cx="1577008" cy="373676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lvl="0" algn="ctr" defTabSz="820727" hangingPunct="0">
              <a:defRPr/>
            </a:pPr>
            <a:r>
              <a:rPr lang="ru-RU" sz="1300" b="1" dirty="0">
                <a:solidFill>
                  <a:srgbClr val="C00000"/>
                </a:solidFill>
              </a:rPr>
              <a:t>1. </a:t>
            </a:r>
            <a:r>
              <a:rPr lang="en-US" sz="1300" b="1" dirty="0">
                <a:solidFill>
                  <a:srgbClr val="C00000"/>
                </a:solidFill>
              </a:rPr>
              <a:t>AR + Digital Twin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544DE1F9-CB70-458F-EB5A-1D65314AA3FC}"/>
              </a:ext>
            </a:extLst>
          </p:cNvPr>
          <p:cNvSpPr/>
          <p:nvPr/>
        </p:nvSpPr>
        <p:spPr>
          <a:xfrm>
            <a:off x="4649109" y="4710307"/>
            <a:ext cx="1454432" cy="373676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lvl="0" algn="ctr" defTabSz="820727" hangingPunct="0">
              <a:defRPr/>
            </a:pPr>
            <a:r>
              <a:rPr lang="ru-RU" sz="1300" b="1" dirty="0">
                <a:solidFill>
                  <a:srgbClr val="C00000"/>
                </a:solidFill>
              </a:rPr>
              <a:t>2. </a:t>
            </a:r>
            <a:r>
              <a:rPr lang="it-IT" sz="1300" b="1" dirty="0">
                <a:solidFill>
                  <a:srgbClr val="C00000"/>
                </a:solidFill>
              </a:rPr>
              <a:t>Computer Vision (CV), AR, Edge AI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8" name="AutoShape 28">
            <a:extLst>
              <a:ext uri="{FF2B5EF4-FFF2-40B4-BE49-F238E27FC236}">
                <a16:creationId xmlns:a16="http://schemas.microsoft.com/office/drawing/2014/main" id="{F807D62D-F647-B33C-2388-D3E4A561E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3118" y="2134931"/>
            <a:ext cx="620821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algn="ctr"/>
            <a:r>
              <a:rPr lang="ru-RU" sz="1600" dirty="0"/>
              <a:t>Управление жестами (без голосовых команд)</a:t>
            </a:r>
          </a:p>
        </p:txBody>
      </p:sp>
      <p:sp>
        <p:nvSpPr>
          <p:cNvPr id="19" name="AutoShape 28">
            <a:extLst>
              <a:ext uri="{FF2B5EF4-FFF2-40B4-BE49-F238E27FC236}">
                <a16:creationId xmlns:a16="http://schemas.microsoft.com/office/drawing/2014/main" id="{E5820853-8AA9-D579-CAE1-9F1C5035F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061" y="2176959"/>
            <a:ext cx="557977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ru-RU" sz="1600" dirty="0"/>
              <a:t>Навигация и напоминания о рисках и правилах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20" name="AutoShape 28">
            <a:extLst>
              <a:ext uri="{FF2B5EF4-FFF2-40B4-BE49-F238E27FC236}">
                <a16:creationId xmlns:a16="http://schemas.microsoft.com/office/drawing/2014/main" id="{D4ECD7E3-2168-67C8-CE32-8CF13FA6B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4785" y="2220208"/>
            <a:ext cx="715923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algn="ctr"/>
            <a:r>
              <a:rPr lang="kk-KZ" sz="1600" dirty="0"/>
              <a:t>Поддержка самообучающихся моделей</a:t>
            </a:r>
          </a:p>
        </p:txBody>
      </p:sp>
      <p:sp>
        <p:nvSpPr>
          <p:cNvPr id="21" name="AutoShape 28">
            <a:extLst>
              <a:ext uri="{FF2B5EF4-FFF2-40B4-BE49-F238E27FC236}">
                <a16:creationId xmlns:a16="http://schemas.microsoft.com/office/drawing/2014/main" id="{DC783C86-997E-01DE-1A31-C67BBF551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1528" y="2206123"/>
            <a:ext cx="950167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ru-RU" sz="1600" dirty="0"/>
              <a:t>Определение местоположения сотрудников в опасных зонах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22" name="AutoShape 28">
            <a:extLst>
              <a:ext uri="{FF2B5EF4-FFF2-40B4-BE49-F238E27FC236}">
                <a16:creationId xmlns:a16="http://schemas.microsoft.com/office/drawing/2014/main" id="{71DF34D5-BCDC-53EF-260A-C75FCBE6D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2736" y="2206123"/>
            <a:ext cx="623714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ru-RU" sz="1600" dirty="0"/>
              <a:t>Без использования устройств и питания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六边形 44">
            <a:extLst>
              <a:ext uri="{FF2B5EF4-FFF2-40B4-BE49-F238E27FC236}">
                <a16:creationId xmlns:a16="http://schemas.microsoft.com/office/drawing/2014/main" id="{1681F08D-560D-01E7-2764-3CDC844F00D7}"/>
              </a:ext>
            </a:extLst>
          </p:cNvPr>
          <p:cNvSpPr/>
          <p:nvPr/>
        </p:nvSpPr>
        <p:spPr>
          <a:xfrm>
            <a:off x="9768374" y="1578802"/>
            <a:ext cx="2244722" cy="324258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kk-KZ" sz="1200" b="1" dirty="0">
                <a:solidFill>
                  <a:schemeClr val="tx1"/>
                </a:solidFill>
              </a:rPr>
              <a:t>Безопасность и контроль доступа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矩形 111">
            <a:extLst>
              <a:ext uri="{FF2B5EF4-FFF2-40B4-BE49-F238E27FC236}">
                <a16:creationId xmlns:a16="http://schemas.microsoft.com/office/drawing/2014/main" id="{4D99094E-F583-6FC1-050F-74FB1B5A9ACB}"/>
              </a:ext>
            </a:extLst>
          </p:cNvPr>
          <p:cNvSpPr/>
          <p:nvPr/>
        </p:nvSpPr>
        <p:spPr>
          <a:xfrm>
            <a:off x="9833112" y="1960014"/>
            <a:ext cx="2004380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矩形 112">
            <a:extLst>
              <a:ext uri="{FF2B5EF4-FFF2-40B4-BE49-F238E27FC236}">
                <a16:creationId xmlns:a16="http://schemas.microsoft.com/office/drawing/2014/main" id="{0102125B-1F3F-DBD8-85E9-AD30055F182E}"/>
              </a:ext>
            </a:extLst>
          </p:cNvPr>
          <p:cNvSpPr/>
          <p:nvPr/>
        </p:nvSpPr>
        <p:spPr>
          <a:xfrm>
            <a:off x="10219314" y="4695508"/>
            <a:ext cx="1257672" cy="373676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lvl="0" algn="ctr" defTabSz="820727" hangingPunct="0">
              <a:defRPr/>
            </a:pPr>
            <a:r>
              <a:rPr lang="ru-RU" sz="1300" b="1" dirty="0">
                <a:solidFill>
                  <a:srgbClr val="C00000"/>
                </a:solidFill>
              </a:rPr>
              <a:t>4. </a:t>
            </a:r>
            <a:r>
              <a:rPr lang="en-US" sz="1400" b="1" dirty="0">
                <a:solidFill>
                  <a:srgbClr val="C00000"/>
                </a:solidFill>
              </a:rPr>
              <a:t>Edge AI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7363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10.xml><?xml version="1.0" encoding="utf-8"?>
<a:theme xmlns:a="http://schemas.openxmlformats.org/drawingml/2006/main" name="1_目录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2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91E8AC51-71E2-47EB-A98B-31EFD4425DE1}"/>
    </a:ext>
  </a:extLst>
</a:theme>
</file>

<file path=ppt/theme/theme11.xml><?xml version="1.0" encoding="utf-8"?>
<a:theme xmlns:a="http://schemas.openxmlformats.org/drawingml/2006/main" name="1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C34AD67-7538-4717-9A73-50191031DBF3}"/>
    </a:ext>
  </a:extLst>
</a:theme>
</file>

<file path=ppt/theme/theme12.xml><?xml version="1.0" encoding="utf-8"?>
<a:theme xmlns:a="http://schemas.openxmlformats.org/drawingml/2006/main" name="2_目录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2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91E8AC51-71E2-47EB-A98B-31EFD4425DE1}"/>
    </a:ext>
  </a:extLst>
</a:theme>
</file>

<file path=ppt/theme/theme13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C34AD67-7538-4717-9A73-50191031DBF3}"/>
    </a:ext>
  </a:ext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C34AD67-7538-4717-9A73-50191031DBF3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2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91E8AC51-71E2-47EB-A98B-31EFD4425DE1}"/>
    </a:ext>
  </a:extLst>
</a:theme>
</file>

<file path=ppt/theme/theme3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C34AD67-7538-4717-9A73-50191031DBF3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24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95000"/>
          </a:schemeClr>
        </a:solidFill>
      </a:spPr>
      <a:bodyPr wrap="square" rtlCol="0" anchor="ctr">
        <a:noAutofit/>
      </a:bodyPr>
      <a:lstStyle>
        <a:defPPr algn="ctr">
          <a:defRPr sz="1200" i="1" dirty="0">
            <a:latin typeface="Arial" pitchFamily="34" charset="-122"/>
            <a:ea typeface="微软雅黑" panose="020B0503020204020204" pitchFamily="34" charset="-122"/>
          </a:defRPr>
        </a:defPPr>
      </a:lstStyle>
    </a:spDef>
    <a:lnDef>
      <a:spPr>
        <a:ln w="12700">
          <a:solidFill>
            <a:srgbClr val="C7000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Arial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16663F97-3F87-4F0C-A339-415FFD08A83B}"/>
    </a:ext>
  </a:extLst>
</a:theme>
</file>

<file path=ppt/theme/theme6.xml><?xml version="1.0" encoding="utf-8"?>
<a:theme xmlns:a="http://schemas.openxmlformats.org/drawingml/2006/main" name="4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5" id="{A09E1881-98F4-47DF-8AAA-E204308B897F}" vid="{56BD7D05-97B1-4256-9913-FF8506EB8212}"/>
    </a:ext>
  </a:extLst>
</a:theme>
</file>

<file path=ppt/theme/theme8.xml><?xml version="1.0" encoding="utf-8"?>
<a:theme xmlns:a="http://schemas.openxmlformats.org/drawingml/2006/main" name="6_Office 主题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26BAB"/>
      </a:accent1>
      <a:accent2>
        <a:srgbClr val="2E9273"/>
      </a:accent2>
      <a:accent3>
        <a:srgbClr val="83AC3F"/>
      </a:accent3>
      <a:accent4>
        <a:srgbClr val="EE852A"/>
      </a:accent4>
      <a:accent5>
        <a:srgbClr val="B02521"/>
      </a:accent5>
      <a:accent6>
        <a:srgbClr val="9069A1"/>
      </a:accent6>
      <a:hlink>
        <a:srgbClr val="226BAB"/>
      </a:hlink>
      <a:folHlink>
        <a:srgbClr val="BFBFBF"/>
      </a:folHlink>
    </a:clrScheme>
    <a:fontScheme name="teazv0od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91398" tIns="45699" rIns="91398" bIns="45699">
        <a:spAutoFit/>
      </a:bodyPr>
      <a:lstStyle>
        <a:defPPr marL="271780" indent="-271780">
          <a:lnSpc>
            <a:spcPts val="1900"/>
          </a:lnSpc>
          <a:buSzPct val="100000"/>
          <a:buFont typeface="+mj-ea"/>
          <a:buAutoNum type="circleNumDbPlain"/>
          <a:defRPr sz="1200" dirty="0" smtClean="0">
            <a:cs typeface="+mn-ea"/>
            <a:sym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defRPr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Arial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8036</TotalTime>
  <Words>1506</Words>
  <Application>Microsoft Office PowerPoint</Application>
  <PresentationFormat>Произвольный</PresentationFormat>
  <Paragraphs>203</Paragraphs>
  <Slides>10</Slides>
  <Notes>2</Notes>
  <HiddenSlides>0</HiddenSlides>
  <MMClips>2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14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28" baseType="lpstr">
      <vt:lpstr>Microsoft YaHei</vt:lpstr>
      <vt:lpstr>Arial</vt:lpstr>
      <vt:lpstr>Calibri</vt:lpstr>
      <vt:lpstr>封面页_图片版 </vt:lpstr>
      <vt:lpstr>目录页</vt:lpstr>
      <vt:lpstr>章节页</vt:lpstr>
      <vt:lpstr>结束页</vt:lpstr>
      <vt:lpstr>24_Chart page</vt:lpstr>
      <vt:lpstr>4_Chart page</vt:lpstr>
      <vt:lpstr>1_自定义设计方案</vt:lpstr>
      <vt:lpstr>6_Office 主题</vt:lpstr>
      <vt:lpstr>1_封面页_图片版 </vt:lpstr>
      <vt:lpstr>1_目录页</vt:lpstr>
      <vt:lpstr>1_章节页</vt:lpstr>
      <vt:lpstr>2_目录页</vt:lpstr>
      <vt:lpstr>2_章节页</vt:lpstr>
      <vt:lpstr>3_章节页</vt:lpstr>
      <vt:lpstr>think-cell Slide</vt:lpstr>
      <vt:lpstr>Индустриальный 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Chenfei(EI)</dc:creator>
  <cp:lastModifiedBy>Anida Mitalipova</cp:lastModifiedBy>
  <cp:revision>279</cp:revision>
  <dcterms:created xsi:type="dcterms:W3CDTF">2020-08-28T08:44:19Z</dcterms:created>
  <dcterms:modified xsi:type="dcterms:W3CDTF">2025-08-07T05:58:17Z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(3)8c0k6u5Ad23siO3SJV+6GiUGkorUg1/9AJAXVJgGJ/SLRGYH/Yy+irMOapTjK/u2O2axmpcG
X9NN71OoMtBGhElwYtwTtEQzVA9NfLQCQiCvOc/kYI/LRiB9srIMdYTWntdqkdEEAwu/RdGN
XR4Y72esJQUB2/X3w4HoF4wmSiDOChUZgkqWCTVfXBnjiOdKVvAT0U1wB+6YfZdDjdb22q/w
Nz3sPKAav3VM/MmHw7</vt:lpwstr>
  </property>
  <property fmtid="{D5CDD505-2E9C-101B-9397-08002B2CF9AE}" pid="3" name="_2015_ms_pID_7253431">
    <vt:lpwstr>7ZpNb5ARRlzK0o8lOqufsD8SFaZQ/MROf/XtC5wXtMUKsFnrpjl4/U
98DDtHivIU6L+Rc3gkvRLHwcOpQ+J6U405sm4PC4jRAPLd/TYoBehSDUBxp0DFr+vduAj8ZW
Clv447wc32TyF3W4LykqNMn9i4d+8oVJj5WpEO8DXyjtP61PH22g4XjKgCcmkwvnh0cL/vvn
79cdy+4yfbJObXYy2RNC1Ct9mJGuSn4TRf/m</vt:lpwstr>
  </property>
  <property fmtid="{D5CDD505-2E9C-101B-9397-08002B2CF9AE}" pid="4" name="_2015_ms_pID_7253432">
    <vt:lpwstr>Ggv11JG0IX9yAqfEReuPav8=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1751001548</vt:lpwstr>
  </property>
</Properties>
</file>